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9"/>
  </p:notesMasterIdLst>
  <p:sldIdLst>
    <p:sldId id="292" r:id="rId3"/>
    <p:sldId id="413" r:id="rId4"/>
    <p:sldId id="350" r:id="rId5"/>
    <p:sldId id="293" r:id="rId6"/>
    <p:sldId id="294" r:id="rId7"/>
    <p:sldId id="347" r:id="rId8"/>
    <p:sldId id="346" r:id="rId9"/>
    <p:sldId id="295" r:id="rId10"/>
    <p:sldId id="353" r:id="rId11"/>
    <p:sldId id="365" r:id="rId12"/>
    <p:sldId id="399" r:id="rId13"/>
    <p:sldId id="400" r:id="rId14"/>
    <p:sldId id="322" r:id="rId15"/>
    <p:sldId id="371" r:id="rId16"/>
    <p:sldId id="369" r:id="rId17"/>
    <p:sldId id="373" r:id="rId18"/>
    <p:sldId id="374" r:id="rId19"/>
    <p:sldId id="375" r:id="rId20"/>
    <p:sldId id="404" r:id="rId21"/>
    <p:sldId id="376" r:id="rId22"/>
    <p:sldId id="385" r:id="rId23"/>
    <p:sldId id="329" r:id="rId24"/>
    <p:sldId id="326" r:id="rId25"/>
    <p:sldId id="327" r:id="rId26"/>
    <p:sldId id="330" r:id="rId27"/>
    <p:sldId id="331" r:id="rId28"/>
    <p:sldId id="328" r:id="rId29"/>
    <p:sldId id="332" r:id="rId30"/>
    <p:sldId id="410" r:id="rId31"/>
    <p:sldId id="411" r:id="rId32"/>
    <p:sldId id="412" r:id="rId33"/>
    <p:sldId id="320" r:id="rId34"/>
    <p:sldId id="409" r:id="rId35"/>
    <p:sldId id="405" r:id="rId36"/>
    <p:sldId id="407" r:id="rId37"/>
    <p:sldId id="40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333FF"/>
    <a:srgbClr val="003399"/>
    <a:srgbClr val="F77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49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30" y="582"/>
      </p:cViewPr>
      <p:guideLst>
        <p:guide orient="horz" pos="41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wmf"/><Relationship Id="rId7" Type="http://schemas.openxmlformats.org/officeDocument/2006/relationships/image" Target="../media/image83.emf"/><Relationship Id="rId2" Type="http://schemas.openxmlformats.org/officeDocument/2006/relationships/image" Target="../media/image78.emf"/><Relationship Id="rId1" Type="http://schemas.openxmlformats.org/officeDocument/2006/relationships/image" Target="../media/image77.emf"/><Relationship Id="rId6" Type="http://schemas.openxmlformats.org/officeDocument/2006/relationships/image" Target="../media/image82.w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image" Target="../media/image85.emf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image" Target="../media/image103.wmf"/><Relationship Id="rId4" Type="http://schemas.openxmlformats.org/officeDocument/2006/relationships/image" Target="../media/image10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95952-C596-4DFB-9ED1-FC84E023306C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87FDD-1A9C-4BCB-9442-6D95495A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9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5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8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2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3D84D9-8AAF-44C0-BBB3-990BB72D65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10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5391E-7C22-4901-B465-60146F8F6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25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3DCBE-DF42-4FFA-B721-162315F0A1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21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47489-9269-49F7-8114-88C032379D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841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10A17-2DD2-4369-99A4-0AE9F890D8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148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EC23F-CE04-4B97-B98A-DC187FB50D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214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156E9-524E-4378-BE53-CBF93B7F7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829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576667-031B-43D8-82C2-368F2C0A39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528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87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8173A-ED83-4126-A1AA-C8059311D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7594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452AE-0578-45A8-8E3D-F5F2C11BD2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800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99EDB-25A4-4982-9BE6-9D2A755E8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287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39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201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46953" y="397627"/>
            <a:ext cx="9898094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8879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3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30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3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6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2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3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7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B420B-49A4-44C0-9D99-FBE504B6A9C6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6E20-C366-41B1-A516-6D5234C82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2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8FE1081-0ABD-44ED-A5B9-C6DCE781FF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63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35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2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jpg"/><Relationship Id="rId4" Type="http://schemas.openxmlformats.org/officeDocument/2006/relationships/image" Target="../media/image44.png"/><Relationship Id="rId9" Type="http://schemas.openxmlformats.org/officeDocument/2006/relationships/image" Target="../media/image37.jp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4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42.png"/><Relationship Id="rId16" Type="http://schemas.openxmlformats.org/officeDocument/2006/relationships/image" Target="../media/image6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jpg"/><Relationship Id="rId11" Type="http://schemas.openxmlformats.org/officeDocument/2006/relationships/image" Target="../media/image47.png"/><Relationship Id="rId5" Type="http://schemas.openxmlformats.org/officeDocument/2006/relationships/image" Target="../media/image56.jpg"/><Relationship Id="rId15" Type="http://schemas.openxmlformats.org/officeDocument/2006/relationships/image" Target="../media/image62.png"/><Relationship Id="rId10" Type="http://schemas.openxmlformats.org/officeDocument/2006/relationships/image" Target="../media/image46.png"/><Relationship Id="rId4" Type="http://schemas.openxmlformats.org/officeDocument/2006/relationships/image" Target="../media/image43.jpg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6.jp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44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84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81.e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83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8.e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80.emf"/><Relationship Id="rId4" Type="http://schemas.openxmlformats.org/officeDocument/2006/relationships/image" Target="../media/image77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8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89.emf"/><Relationship Id="rId3" Type="http://schemas.openxmlformats.org/officeDocument/2006/relationships/image" Target="../media/image91.wmf"/><Relationship Id="rId7" Type="http://schemas.openxmlformats.org/officeDocument/2006/relationships/image" Target="../media/image86.e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88.emf"/><Relationship Id="rId5" Type="http://schemas.openxmlformats.org/officeDocument/2006/relationships/image" Target="../media/image85.emf"/><Relationship Id="rId15" Type="http://schemas.openxmlformats.org/officeDocument/2006/relationships/image" Target="../media/image90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87.emf"/><Relationship Id="rId14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4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106.emf"/><Relationship Id="rId4" Type="http://schemas.openxmlformats.org/officeDocument/2006/relationships/image" Target="../media/image103.wmf"/><Relationship Id="rId9" Type="http://schemas.openxmlformats.org/officeDocument/2006/relationships/oleObject" Target="../embeddings/oleObject2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png"/><Relationship Id="rId5" Type="http://schemas.openxmlformats.org/officeDocument/2006/relationships/image" Target="../media/image133.wmf"/><Relationship Id="rId4" Type="http://schemas.openxmlformats.org/officeDocument/2006/relationships/image" Target="../media/image13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wmf"/><Relationship Id="rId3" Type="http://schemas.openxmlformats.org/officeDocument/2006/relationships/hyperlink" Target="http://www.google.com/imgres?imgurl=http://www.tnw.tudelft.nl/live/pagina.jsp?id=7fcfa55e-3c77-481f-bdfb-cd476e7b9bb6&amp;lang=en&amp;binary=/img/Toeno%20Master%201.JPG&amp;imgrefurl=http://tudelft.nl/live/pagina.jsp?id=7fcfa55e-3c77-481f-bdfb-cd476e7b9bb6&amp;lang=en&amp;usg=__UBARm1rmYDgZjXJISZPdpK2T7aI=&amp;h=321&amp;w=328&amp;sz=28&amp;hl=en&amp;start=8&amp;zoom=0&amp;um=1&amp;itbs=1&amp;tbnid=xU1RXETWmd9IGM:&amp;tbnh=115&amp;tbnw=118&amp;prev=/images?q=nv+centers+diamond&amp;um=1&amp;hl=en&amp;sa=N&amp;tbs=isch:1" TargetMode="External"/><Relationship Id="rId7" Type="http://schemas.openxmlformats.org/officeDocument/2006/relationships/image" Target="../media/image140.wmf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wmf"/><Relationship Id="rId5" Type="http://schemas.openxmlformats.org/officeDocument/2006/relationships/image" Target="../media/image138.wmf"/><Relationship Id="rId4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.w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emf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4.emf"/><Relationship Id="rId10" Type="http://schemas.openxmlformats.org/officeDocument/2006/relationships/image" Target="../media/image3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2266265" y="6048888"/>
            <a:ext cx="91000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rgbClr val="003399"/>
                </a:solidFill>
                <a:ea typeface="Cambria Math" panose="02040503050406030204" pitchFamily="18" charset="0"/>
              </a:rPr>
              <a:t>Lecture 23:  </a:t>
            </a:r>
            <a:r>
              <a:rPr lang="en-US" sz="2000" b="1" dirty="0" err="1" smtClean="0">
                <a:solidFill>
                  <a:srgbClr val="003399"/>
                </a:solidFill>
                <a:ea typeface="Cambria Math" panose="02040503050406030204" pitchFamily="18" charset="0"/>
              </a:rPr>
              <a:t>Decoheerence</a:t>
            </a:r>
            <a:r>
              <a:rPr lang="en-US" sz="2000" b="1" dirty="0" smtClean="0">
                <a:solidFill>
                  <a:srgbClr val="003399"/>
                </a:solidFill>
                <a:ea typeface="Cambria Math" panose="02040503050406030204" pitchFamily="18" charset="0"/>
              </a:rPr>
              <a:t> and the Transmon qubit</a:t>
            </a:r>
            <a:endParaRPr lang="en-US" sz="2000" b="1" dirty="0" smtClean="0">
              <a:solidFill>
                <a:srgbClr val="003399"/>
              </a:solidFill>
              <a:ea typeface="Cambria Math" panose="02040503050406030204" pitchFamily="18" charset="0"/>
            </a:endParaRPr>
          </a:p>
          <a:p>
            <a:pPr>
              <a:spcAft>
                <a:spcPts val="1800"/>
              </a:spcAft>
            </a:pPr>
            <a:endParaRPr lang="en-US" sz="2000" b="1" dirty="0">
              <a:solidFill>
                <a:srgbClr val="000099"/>
              </a:solidFill>
              <a:ea typeface="Cambria Math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A4C8F-4C3C-4DCB-9FD8-D94372465C1E}"/>
              </a:ext>
            </a:extLst>
          </p:cNvPr>
          <p:cNvSpPr txBox="1"/>
          <p:nvPr/>
        </p:nvSpPr>
        <p:spPr>
          <a:xfrm>
            <a:off x="1666978" y="261031"/>
            <a:ext cx="10281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rgbClr val="C00000"/>
                </a:solidFill>
                <a:ea typeface="Cambria Math" panose="02040503050406030204" pitchFamily="18" charset="0"/>
              </a:rPr>
              <a:t>Lecture 22:  </a:t>
            </a:r>
            <a:r>
              <a:rPr lang="en-US" sz="2000" b="1" dirty="0">
                <a:solidFill>
                  <a:srgbClr val="C00000"/>
                </a:solidFill>
                <a:ea typeface="Cambria Math" panose="02040503050406030204" pitchFamily="18" charset="0"/>
              </a:rPr>
              <a:t>Macroscopic quantum phenomena and superconductor </a:t>
            </a:r>
            <a:r>
              <a:rPr lang="en-US" sz="2000" b="1" dirty="0" smtClean="0">
                <a:solidFill>
                  <a:srgbClr val="C00000"/>
                </a:solidFill>
                <a:ea typeface="Cambria Math" panose="02040503050406030204" pitchFamily="18" charset="0"/>
              </a:rPr>
              <a:t>qubits</a:t>
            </a:r>
            <a:endParaRPr lang="en-US" sz="2000" b="1" dirty="0">
              <a:solidFill>
                <a:srgbClr val="C00000"/>
              </a:solidFill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814" y="6064277"/>
            <a:ext cx="1105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Next time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7750" y="243838"/>
            <a:ext cx="730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Today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19493" y="270411"/>
            <a:ext cx="1012873" cy="316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9493" y="6090850"/>
            <a:ext cx="1577451" cy="3161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FE85D-3962-4468-AC4C-76417401F8F1}"/>
              </a:ext>
            </a:extLst>
          </p:cNvPr>
          <p:cNvSpPr txBox="1"/>
          <p:nvPr/>
        </p:nvSpPr>
        <p:spPr>
          <a:xfrm>
            <a:off x="1106640" y="1506896"/>
            <a:ext cx="10101592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>
                <a:ea typeface="Cambria Math" panose="02040503050406030204" pitchFamily="18" charset="0"/>
              </a:rPr>
              <a:t>D</a:t>
            </a:r>
            <a:r>
              <a:rPr lang="en-US" dirty="0" smtClean="0">
                <a:ea typeface="Cambria Math" panose="02040503050406030204" pitchFamily="18" charset="0"/>
              </a:rPr>
              <a:t>iscussion of applications of superconductor materials and devices in five parts:</a:t>
            </a:r>
          </a:p>
          <a:p>
            <a:pPr marL="342900" indent="-342900">
              <a:spcAft>
                <a:spcPts val="1800"/>
              </a:spcAft>
              <a:buAutoNum type="arabicPeriod"/>
            </a:pPr>
            <a:r>
              <a:rPr lang="en-US" dirty="0" smtClean="0">
                <a:ea typeface="Cambria Math" panose="02040503050406030204" pitchFamily="18" charset="0"/>
              </a:rPr>
              <a:t>Overview of the quantum information landscape </a:t>
            </a:r>
            <a:endParaRPr lang="en-US" dirty="0">
              <a:ea typeface="Cambria Math" panose="02040503050406030204" pitchFamily="18" charset="0"/>
            </a:endParaRP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Macroscopic quantum </a:t>
            </a:r>
            <a:r>
              <a:rPr lang="en-US" dirty="0" smtClean="0">
                <a:ea typeface="Cambria Math" panose="02040503050406030204" pitchFamily="18" charset="0"/>
              </a:rPr>
              <a:t>phenomena </a:t>
            </a:r>
            <a:r>
              <a:rPr lang="en-US" dirty="0" smtClean="0">
                <a:ea typeface="Cambria Math" panose="02040503050406030204" pitchFamily="18" charset="0"/>
              </a:rPr>
              <a:t>in superconductor devices and superconductor qubits</a:t>
            </a: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Decoherence and the emergence of the transmon </a:t>
            </a:r>
            <a:r>
              <a:rPr lang="en-US" dirty="0" smtClean="0">
                <a:ea typeface="Cambria Math" panose="02040503050406030204" pitchFamily="18" charset="0"/>
              </a:rPr>
              <a:t>qubit </a:t>
            </a:r>
            <a:endParaRPr lang="en-US" dirty="0" smtClean="0">
              <a:ea typeface="Cambria Math" panose="02040503050406030204" pitchFamily="18" charset="0"/>
            </a:endParaRPr>
          </a:p>
          <a:p>
            <a:pPr marL="342900" indent="-342900">
              <a:spcAft>
                <a:spcPts val="1800"/>
              </a:spcAft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Topological </a:t>
            </a:r>
            <a:r>
              <a:rPr lang="en-US" dirty="0" smtClean="0">
                <a:ea typeface="Cambria Math" panose="02040503050406030204" pitchFamily="18" charset="0"/>
              </a:rPr>
              <a:t>superconducting qubits based on </a:t>
            </a:r>
            <a:r>
              <a:rPr lang="en-US" dirty="0" smtClean="0">
                <a:ea typeface="Cambria Math" panose="02040503050406030204" pitchFamily="18" charset="0"/>
              </a:rPr>
              <a:t>Majorana </a:t>
            </a:r>
            <a:r>
              <a:rPr lang="en-US" dirty="0" smtClean="0">
                <a:ea typeface="Cambria Math" panose="02040503050406030204" pitchFamily="18" charset="0"/>
              </a:rPr>
              <a:t>fermion states</a:t>
            </a:r>
          </a:p>
          <a:p>
            <a:pPr marL="342900" indent="-342900">
              <a:spcAft>
                <a:spcPts val="1800"/>
              </a:spcAft>
              <a:buFontTx/>
              <a:buAutoNum type="arabicPeriod" startAt="2"/>
            </a:pPr>
            <a:r>
              <a:rPr lang="en-US" dirty="0" smtClean="0">
                <a:ea typeface="Cambria Math" panose="02040503050406030204" pitchFamily="18" charset="0"/>
              </a:rPr>
              <a:t>S-TI-S Josephson junctions --- a compelling platform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10407" y="2618185"/>
            <a:ext cx="389206" cy="173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3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649404" y="70248"/>
            <a:ext cx="55924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99"/>
                </a:solidFill>
              </a:rPr>
              <a:t>Why superconductors are good candidate? </a:t>
            </a:r>
            <a:endParaRPr lang="en-US" altLang="en-US" sz="2400" dirty="0">
              <a:solidFill>
                <a:srgbClr val="000099"/>
              </a:solidFill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438400" y="786516"/>
            <a:ext cx="20129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Advantages	</a:t>
            </a:r>
            <a:endParaRPr lang="en-US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438400" y="4051571"/>
            <a:ext cx="16816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Disadvantages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514600" y="1232171"/>
            <a:ext cx="5200719" cy="2516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Intrinsically low temperature quantum devices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Energy gap suppresses low energy excitations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Zero dc resistance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Josephson effect provides periodic potential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High characteristic frequencies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Convenient device coupling via flux transformers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Established fabrication techniques	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90799" y="4432571"/>
            <a:ext cx="664797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800">
                <a:solidFill>
                  <a:srgbClr val="000000"/>
                </a:solidFill>
                <a:latin typeface="+mn-lt"/>
              </a:rPr>
              <a:t>Macroscopic devices --- strong coupling to environment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1800">
                <a:solidFill>
                  <a:srgbClr val="000000"/>
                </a:solidFill>
                <a:latin typeface="+mn-lt"/>
              </a:rPr>
              <a:t>Strong sensitivity of Josephson tunneling to barrier details	</a:t>
            </a:r>
          </a:p>
        </p:txBody>
      </p:sp>
    </p:spTree>
    <p:extLst>
      <p:ext uri="{BB962C8B-B14F-4D97-AF65-F5344CB8AC3E}">
        <p14:creationId xmlns:p14="http://schemas.microsoft.com/office/powerpoint/2010/main" val="247845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r="12603"/>
          <a:stretch/>
        </p:blipFill>
        <p:spPr bwMode="auto">
          <a:xfrm>
            <a:off x="1524000" y="-1"/>
            <a:ext cx="9144000" cy="68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7643" y="6380205"/>
            <a:ext cx="6705600" cy="399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r="12603"/>
          <a:stretch/>
        </p:blipFill>
        <p:spPr bwMode="auto">
          <a:xfrm>
            <a:off x="1524000" y="-1"/>
            <a:ext cx="9144000" cy="68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97643" y="6380205"/>
            <a:ext cx="6705600" cy="399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838019" y="60411"/>
            <a:ext cx="30728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Superconductor Qubits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880320" y="725489"/>
            <a:ext cx="5447582" cy="59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 qubits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Nakamura (NEC)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Devoret/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Schoelkof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/Yale)</a:t>
            </a:r>
          </a:p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qubits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Martinis (NIST Boulder)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Han (Kansas)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Koch (IBM)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Lobb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Wellstood (Maryland)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Ustinov </a:t>
            </a:r>
            <a:r>
              <a:rPr lang="en-US" alt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(Karlsruhe)</a:t>
            </a: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Flux qubits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Lukens, Friedman (SUNY Stony Brook)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Mooij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(Delft)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Orlando (MIT)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Clarke (Berkeley)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Van Harlingen (UIUC)</a:t>
            </a:r>
          </a:p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Hybrid charge/phase qubits --- “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quantronium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lvl="1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Devoret, 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Esteve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Saclay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072184" y="1379538"/>
            <a:ext cx="1981200" cy="533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910384" y="1379538"/>
            <a:ext cx="228600" cy="533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8" name="Arc 6"/>
          <p:cNvSpPr>
            <a:spLocks/>
          </p:cNvSpPr>
          <p:nvPr/>
        </p:nvSpPr>
        <p:spPr bwMode="auto">
          <a:xfrm flipH="1">
            <a:off x="7529384" y="1150938"/>
            <a:ext cx="457200" cy="228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99" name="Arc 7"/>
          <p:cNvSpPr>
            <a:spLocks/>
          </p:cNvSpPr>
          <p:nvPr/>
        </p:nvSpPr>
        <p:spPr bwMode="auto">
          <a:xfrm>
            <a:off x="7986584" y="1150938"/>
            <a:ext cx="457200" cy="228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757985" y="725489"/>
            <a:ext cx="4427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2e</a:t>
            </a: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7364284" y="157638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7548434" y="157638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7072184" y="3055938"/>
            <a:ext cx="1981200" cy="533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7910384" y="3055938"/>
            <a:ext cx="228600" cy="533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7834184" y="2516188"/>
            <a:ext cx="2792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8208" name="Oval 16"/>
          <p:cNvSpPr>
            <a:spLocks noChangeArrowheads="1"/>
          </p:cNvSpPr>
          <p:nvPr/>
        </p:nvSpPr>
        <p:spPr bwMode="auto">
          <a:xfrm>
            <a:off x="7448423" y="4351338"/>
            <a:ext cx="1436687" cy="1371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09" name="Oval 17"/>
          <p:cNvSpPr>
            <a:spLocks noChangeArrowheads="1"/>
          </p:cNvSpPr>
          <p:nvPr/>
        </p:nvSpPr>
        <p:spPr bwMode="auto">
          <a:xfrm>
            <a:off x="7718298" y="4625977"/>
            <a:ext cx="896937" cy="8223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7376985" y="4933951"/>
            <a:ext cx="411163" cy="1825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7965947" y="4797426"/>
            <a:ext cx="3257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82279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622936" y="773717"/>
            <a:ext cx="59699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Ratio of the </a:t>
            </a:r>
            <a:r>
              <a:rPr lang="en-US" altLang="en-U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Josephson coupling energy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to the </a:t>
            </a:r>
            <a:r>
              <a:rPr lang="en-US" altLang="en-US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charging energy</a:t>
            </a:r>
            <a:endParaRPr lang="en-US" alt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1551" y="204572"/>
            <a:ext cx="43429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distinguishes all of these qubits types?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26924" y="1213132"/>
                <a:ext cx="3151245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924" y="1213132"/>
                <a:ext cx="3151245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775766" y="890938"/>
            <a:ext cx="1314450" cy="1490028"/>
            <a:chOff x="1428750" y="1828800"/>
            <a:chExt cx="1132523" cy="1214418"/>
          </a:xfrm>
        </p:grpSpPr>
        <p:sp>
          <p:nvSpPr>
            <p:cNvPr id="7" name="Rectangle 6"/>
            <p:cNvSpPr/>
            <p:nvPr/>
          </p:nvSpPr>
          <p:spPr>
            <a:xfrm>
              <a:off x="1905000" y="1828800"/>
              <a:ext cx="152400" cy="628650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1552576" y="1828800"/>
              <a:ext cx="97726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7" idx="2"/>
            </p:cNvCxnSpPr>
            <p:nvPr/>
          </p:nvCxnSpPr>
          <p:spPr>
            <a:xfrm flipH="1">
              <a:off x="1428750" y="2457450"/>
              <a:ext cx="55245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2"/>
            </p:cNvCxnSpPr>
            <p:nvPr/>
          </p:nvCxnSpPr>
          <p:spPr>
            <a:xfrm>
              <a:off x="1981200" y="2457450"/>
              <a:ext cx="54864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552575" y="2457450"/>
              <a:ext cx="0" cy="36576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90775" y="2457450"/>
              <a:ext cx="0" cy="365760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552575" y="2823210"/>
              <a:ext cx="8382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1844040" y="2686050"/>
              <a:ext cx="274320" cy="27432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24990" y="2673886"/>
              <a:ext cx="323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710691" y="2143125"/>
              <a:ext cx="5505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94573" y="2017752"/>
              <a:ext cx="266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227756" y="1276598"/>
                <a:ext cx="1365083" cy="720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756" y="1276598"/>
                <a:ext cx="1365083" cy="720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9337107" y="1334177"/>
                <a:ext cx="746358" cy="662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7107" y="1334177"/>
                <a:ext cx="746358" cy="6627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9978513" y="1334177"/>
                <a:ext cx="441146" cy="618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baseline="30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8513" y="1334177"/>
                <a:ext cx="441146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0314707" y="1458634"/>
                <a:ext cx="9843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C ~ A</a:t>
                </a:r>
                <a:r>
                  <a:rPr lang="en-US" baseline="30000" dirty="0" smtClean="0"/>
                  <a:t>2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4707" y="1458634"/>
                <a:ext cx="984372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8345617" y="2094649"/>
            <a:ext cx="3475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scales as the junction area squared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2500" t="32587" r="3342" b="15515"/>
          <a:stretch/>
        </p:blipFill>
        <p:spPr>
          <a:xfrm>
            <a:off x="2558393" y="2879415"/>
            <a:ext cx="7949320" cy="3024963"/>
          </a:xfrm>
          <a:prstGeom prst="rect">
            <a:avLst/>
          </a:prstGeom>
        </p:spPr>
      </p:pic>
      <p:sp>
        <p:nvSpPr>
          <p:cNvPr id="31" name="Down Arrow 30"/>
          <p:cNvSpPr/>
          <p:nvPr/>
        </p:nvSpPr>
        <p:spPr>
          <a:xfrm rot="10800000">
            <a:off x="4430858" y="5960988"/>
            <a:ext cx="231241" cy="3459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151172" y="6373005"/>
            <a:ext cx="743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BEST?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761355" y="5429773"/>
            <a:ext cx="1742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dephasing times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608691" y="3108164"/>
            <a:ext cx="15944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Spectrum of early qubits architectures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6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0" r="12277"/>
          <a:stretch/>
        </p:blipFill>
        <p:spPr bwMode="auto">
          <a:xfrm>
            <a:off x="1524000" y="0"/>
            <a:ext cx="9220200" cy="689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81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5514" y="650784"/>
            <a:ext cx="8730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Characteristic signatures of qubit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behavior --- evidence for superposition of quantum states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57692" y="1324916"/>
            <a:ext cx="6765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1.  Avoided crossings --- evidence of energy splitting of quantum states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57692" y="2445260"/>
            <a:ext cx="6685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3.  Rabi oscillations --- resonances between ground and excited states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457692" y="3005432"/>
            <a:ext cx="9573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4.  Ramsey fringes – dephasing resonances between ground and excited states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--- way to measure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457692" y="1885088"/>
            <a:ext cx="9387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2.  Energy relaxation --- finite lifetime in excited state (decay to ground state) --- way to measure T</a:t>
            </a:r>
            <a:r>
              <a:rPr 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57692" y="3615032"/>
            <a:ext cx="47695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5.  Spin echo effects --- way to reduce dephasing 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9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825" y="474881"/>
            <a:ext cx="5418453" cy="402376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b="0" dirty="0">
                <a:latin typeface="Arial"/>
                <a:cs typeface="Arial"/>
              </a:rPr>
              <a:t>Relaxation and dephasing (T</a:t>
            </a:r>
            <a:r>
              <a:rPr sz="2516" b="0" baseline="-21021" dirty="0">
                <a:latin typeface="Arial"/>
                <a:cs typeface="Arial"/>
              </a:rPr>
              <a:t>1 </a:t>
            </a:r>
            <a:r>
              <a:rPr b="0" dirty="0">
                <a:latin typeface="Arial"/>
                <a:cs typeface="Arial"/>
              </a:rPr>
              <a:t>and</a:t>
            </a:r>
            <a:r>
              <a:rPr b="0" spc="-258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T</a:t>
            </a:r>
            <a:r>
              <a:rPr sz="2516" b="0" baseline="-21021" dirty="0">
                <a:latin typeface="Arial"/>
                <a:cs typeface="Arial"/>
              </a:rPr>
              <a:t>2</a:t>
            </a:r>
            <a:r>
              <a:rPr b="0" dirty="0">
                <a:latin typeface="Arial"/>
                <a:cs typeface="Arial"/>
              </a:rPr>
              <a:t>)</a:t>
            </a:r>
            <a:endParaRPr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51419" y="1134133"/>
            <a:ext cx="3378903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35126" indent="-323610">
              <a:spcBef>
                <a:spcPts val="91"/>
              </a:spcBef>
              <a:buFont typeface="Wingdings"/>
              <a:buChar char=""/>
              <a:tabLst>
                <a:tab pos="335126" algn="l"/>
                <a:tab pos="335702" algn="l"/>
              </a:tabLst>
            </a:pPr>
            <a:r>
              <a:rPr sz="2176" spc="-199" dirty="0">
                <a:latin typeface="Arial"/>
                <a:cs typeface="Arial"/>
              </a:rPr>
              <a:t>T</a:t>
            </a:r>
            <a:r>
              <a:rPr sz="2176" spc="-299" baseline="-20833" dirty="0">
                <a:latin typeface="Arial"/>
                <a:cs typeface="Arial"/>
              </a:rPr>
              <a:t>1</a:t>
            </a:r>
            <a:r>
              <a:rPr sz="2176" spc="-199" dirty="0">
                <a:latin typeface="Arial"/>
                <a:cs typeface="Arial"/>
              </a:rPr>
              <a:t>: </a:t>
            </a:r>
            <a:r>
              <a:rPr sz="2176" spc="-36" dirty="0">
                <a:latin typeface="Arial"/>
                <a:cs typeface="Arial"/>
              </a:rPr>
              <a:t>energy </a:t>
            </a:r>
            <a:r>
              <a:rPr sz="2176" spc="5" dirty="0">
                <a:latin typeface="Arial"/>
                <a:cs typeface="Arial"/>
              </a:rPr>
              <a:t>relaxation</a:t>
            </a:r>
            <a:r>
              <a:rPr sz="2176" spc="-277" dirty="0">
                <a:latin typeface="Arial"/>
                <a:cs typeface="Arial"/>
              </a:rPr>
              <a:t> </a:t>
            </a:r>
            <a:r>
              <a:rPr sz="2176" spc="68" dirty="0">
                <a:latin typeface="Arial"/>
                <a:cs typeface="Arial"/>
              </a:rPr>
              <a:t>time</a:t>
            </a:r>
            <a:endParaRPr sz="2176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5891" y="3571918"/>
            <a:ext cx="2575061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35126" indent="-323610">
              <a:spcBef>
                <a:spcPts val="91"/>
              </a:spcBef>
              <a:buFont typeface="Wingdings"/>
              <a:buChar char=""/>
              <a:tabLst>
                <a:tab pos="335126" algn="l"/>
                <a:tab pos="335702" algn="l"/>
              </a:tabLst>
            </a:pPr>
            <a:r>
              <a:rPr sz="2176" spc="-118" dirty="0">
                <a:latin typeface="Arial"/>
                <a:cs typeface="Arial"/>
              </a:rPr>
              <a:t>T</a:t>
            </a:r>
            <a:r>
              <a:rPr sz="2176" spc="-177" baseline="-20833" dirty="0">
                <a:latin typeface="Arial"/>
                <a:cs typeface="Arial"/>
              </a:rPr>
              <a:t>2</a:t>
            </a:r>
            <a:r>
              <a:rPr sz="2176" spc="-118" dirty="0">
                <a:latin typeface="Arial"/>
                <a:cs typeface="Arial"/>
              </a:rPr>
              <a:t>: </a:t>
            </a:r>
            <a:r>
              <a:rPr sz="2176" spc="-27" dirty="0">
                <a:latin typeface="Arial"/>
                <a:cs typeface="Arial"/>
              </a:rPr>
              <a:t>dephasing</a:t>
            </a:r>
            <a:r>
              <a:rPr sz="2176" spc="-245" dirty="0">
                <a:latin typeface="Arial"/>
                <a:cs typeface="Arial"/>
              </a:rPr>
              <a:t> </a:t>
            </a:r>
            <a:r>
              <a:rPr sz="2176" spc="63" dirty="0">
                <a:latin typeface="Arial"/>
                <a:cs typeface="Arial"/>
              </a:rPr>
              <a:t>time</a:t>
            </a:r>
            <a:endParaRPr sz="2176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73122" y="1865653"/>
            <a:ext cx="1308720" cy="1460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4151011" y="1940278"/>
            <a:ext cx="630176" cy="1327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4825410" y="1797245"/>
            <a:ext cx="189329" cy="2079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4825410" y="3165390"/>
            <a:ext cx="189329" cy="2079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 txBox="1"/>
          <p:nvPr/>
        </p:nvSpPr>
        <p:spPr>
          <a:xfrm>
            <a:off x="5946394" y="2235557"/>
            <a:ext cx="3252223" cy="76510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632" spc="-5" dirty="0">
                <a:latin typeface="Calibri"/>
                <a:cs typeface="Calibri"/>
              </a:rPr>
              <a:t>perturbation </a:t>
            </a:r>
            <a:r>
              <a:rPr sz="1632" spc="-9" dirty="0">
                <a:latin typeface="Calibri"/>
                <a:cs typeface="Calibri"/>
              </a:rPr>
              <a:t>orthogonal </a:t>
            </a:r>
            <a:r>
              <a:rPr sz="1632" spc="-23" dirty="0">
                <a:latin typeface="Calibri"/>
                <a:cs typeface="Calibri"/>
              </a:rPr>
              <a:t>to  </a:t>
            </a:r>
            <a:r>
              <a:rPr sz="1632" spc="-9" dirty="0">
                <a:latin typeface="Calibri"/>
                <a:cs typeface="Calibri"/>
              </a:rPr>
              <a:t>quantization </a:t>
            </a:r>
            <a:r>
              <a:rPr sz="1632" spc="-5" dirty="0">
                <a:latin typeface="Calibri"/>
                <a:cs typeface="Calibri"/>
              </a:rPr>
              <a:t>axis </a:t>
            </a:r>
            <a:r>
              <a:rPr sz="1632" dirty="0">
                <a:latin typeface="Calibri"/>
                <a:cs typeface="Calibri"/>
              </a:rPr>
              <a:t>(</a:t>
            </a:r>
            <a:r>
              <a:rPr sz="1632" dirty="0">
                <a:latin typeface="Symbol"/>
                <a:cs typeface="Symbol"/>
              </a:rPr>
              <a:t></a:t>
            </a:r>
            <a:r>
              <a:rPr sz="1632" dirty="0">
                <a:latin typeface="Times New Roman"/>
                <a:cs typeface="Times New Roman"/>
              </a:rPr>
              <a:t> </a:t>
            </a:r>
            <a:r>
              <a:rPr sz="1632" spc="-5" dirty="0">
                <a:latin typeface="Symbol"/>
                <a:cs typeface="Symbol"/>
              </a:rPr>
              <a:t></a:t>
            </a:r>
            <a:r>
              <a:rPr sz="1632" spc="-6" baseline="-20833" dirty="0">
                <a:latin typeface="Calibri"/>
                <a:cs typeface="Calibri"/>
              </a:rPr>
              <a:t>x,y</a:t>
            </a:r>
            <a:r>
              <a:rPr sz="1632" spc="-5" dirty="0">
                <a:latin typeface="Calibri"/>
                <a:cs typeface="Calibri"/>
              </a:rPr>
              <a:t>); </a:t>
            </a:r>
            <a:r>
              <a:rPr sz="1632" dirty="0">
                <a:latin typeface="Calibri"/>
                <a:cs typeface="Calibri"/>
              </a:rPr>
              <a:t>e.g. </a:t>
            </a:r>
            <a:r>
              <a:rPr sz="1632" spc="-14" dirty="0">
                <a:latin typeface="Calibri"/>
                <a:cs typeface="Calibri"/>
              </a:rPr>
              <a:t>fast  </a:t>
            </a:r>
            <a:r>
              <a:rPr sz="1632" spc="-9" dirty="0">
                <a:latin typeface="Calibri"/>
                <a:cs typeface="Calibri"/>
              </a:rPr>
              <a:t>charge </a:t>
            </a:r>
            <a:r>
              <a:rPr sz="1632" spc="-5" dirty="0">
                <a:latin typeface="Calibri"/>
                <a:cs typeface="Calibri"/>
              </a:rPr>
              <a:t>fluctuations causing</a:t>
            </a:r>
            <a:r>
              <a:rPr sz="1632" spc="18" dirty="0">
                <a:latin typeface="Calibri"/>
                <a:cs typeface="Calibri"/>
              </a:rPr>
              <a:t> </a:t>
            </a:r>
            <a:r>
              <a:rPr sz="1632" spc="-9" dirty="0">
                <a:latin typeface="Calibri"/>
                <a:cs typeface="Calibri"/>
              </a:rPr>
              <a:t>transitions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75886" y="4126802"/>
            <a:ext cx="1326931" cy="17531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2165353" y="2401394"/>
            <a:ext cx="1819010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9" dirty="0">
                <a:latin typeface="Calibri"/>
                <a:cs typeface="Calibri"/>
              </a:rPr>
              <a:t>depolarization,</a:t>
            </a:r>
            <a:r>
              <a:rPr sz="1632" spc="-14" dirty="0">
                <a:latin typeface="Calibri"/>
                <a:cs typeface="Calibri"/>
              </a:rPr>
              <a:t> decay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22165" y="4806013"/>
            <a:ext cx="88791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dirty="0">
                <a:latin typeface="Calibri"/>
                <a:cs typeface="Calibri"/>
              </a:rPr>
              <a:t>dephasing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18756" y="4761796"/>
            <a:ext cx="3143970" cy="76510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632" spc="-5" dirty="0">
                <a:latin typeface="Calibri"/>
                <a:cs typeface="Calibri"/>
              </a:rPr>
              <a:t>slow perturbation </a:t>
            </a:r>
            <a:r>
              <a:rPr sz="1632" dirty="0">
                <a:latin typeface="Calibri"/>
                <a:cs typeface="Calibri"/>
              </a:rPr>
              <a:t>along </a:t>
            </a:r>
            <a:r>
              <a:rPr sz="1632" spc="-9" dirty="0">
                <a:latin typeface="Calibri"/>
                <a:cs typeface="Calibri"/>
              </a:rPr>
              <a:t>quantization  </a:t>
            </a:r>
            <a:r>
              <a:rPr sz="1632" spc="-5" dirty="0">
                <a:latin typeface="Calibri"/>
                <a:cs typeface="Calibri"/>
              </a:rPr>
              <a:t>axis </a:t>
            </a:r>
            <a:r>
              <a:rPr sz="1632" dirty="0">
                <a:latin typeface="Calibri"/>
                <a:cs typeface="Calibri"/>
              </a:rPr>
              <a:t>(</a:t>
            </a:r>
            <a:r>
              <a:rPr sz="1632" dirty="0">
                <a:latin typeface="Symbol"/>
                <a:cs typeface="Symbol"/>
              </a:rPr>
              <a:t></a:t>
            </a:r>
            <a:r>
              <a:rPr sz="1632" dirty="0">
                <a:latin typeface="Times New Roman"/>
                <a:cs typeface="Times New Roman"/>
              </a:rPr>
              <a:t> </a:t>
            </a:r>
            <a:r>
              <a:rPr sz="1632" spc="-5" dirty="0">
                <a:latin typeface="Symbol"/>
                <a:cs typeface="Symbol"/>
              </a:rPr>
              <a:t></a:t>
            </a:r>
            <a:r>
              <a:rPr sz="1632" spc="-6" baseline="-20833" dirty="0">
                <a:latin typeface="Calibri"/>
                <a:cs typeface="Calibri"/>
              </a:rPr>
              <a:t>z</a:t>
            </a:r>
            <a:r>
              <a:rPr sz="1632" spc="-5" dirty="0">
                <a:latin typeface="Calibri"/>
                <a:cs typeface="Calibri"/>
              </a:rPr>
              <a:t>); </a:t>
            </a:r>
            <a:r>
              <a:rPr sz="1632" dirty="0">
                <a:latin typeface="Calibri"/>
                <a:cs typeface="Calibri"/>
              </a:rPr>
              <a:t>e.g. </a:t>
            </a:r>
            <a:r>
              <a:rPr sz="1632" spc="-5" dirty="0">
                <a:latin typeface="Calibri"/>
                <a:cs typeface="Calibri"/>
              </a:rPr>
              <a:t>magnetic </a:t>
            </a:r>
            <a:r>
              <a:rPr sz="1632" dirty="0">
                <a:latin typeface="Calibri"/>
                <a:cs typeface="Calibri"/>
              </a:rPr>
              <a:t>flux </a:t>
            </a:r>
            <a:r>
              <a:rPr sz="1632" spc="-5" dirty="0">
                <a:latin typeface="Calibri"/>
                <a:cs typeface="Calibri"/>
              </a:rPr>
              <a:t>noise  causing phase</a:t>
            </a:r>
            <a:r>
              <a:rPr sz="1632" spc="18" dirty="0">
                <a:latin typeface="Calibri"/>
                <a:cs typeface="Calibri"/>
              </a:rPr>
              <a:t> </a:t>
            </a:r>
            <a:r>
              <a:rPr sz="1632" spc="-9" dirty="0">
                <a:latin typeface="Calibri"/>
                <a:cs typeface="Calibri"/>
              </a:rPr>
              <a:t>randomization</a:t>
            </a:r>
            <a:endParaRPr sz="1632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61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80985" y="201997"/>
            <a:ext cx="5105208" cy="380960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400" b="0" dirty="0">
                <a:latin typeface="Arial"/>
                <a:cs typeface="Arial"/>
              </a:rPr>
              <a:t>Relaxation Time (T</a:t>
            </a:r>
            <a:r>
              <a:rPr sz="2400" b="0" baseline="-25000" dirty="0">
                <a:latin typeface="Arial"/>
                <a:cs typeface="Arial"/>
              </a:rPr>
              <a:t>1</a:t>
            </a:r>
            <a:r>
              <a:rPr sz="2400" b="0" dirty="0">
                <a:latin typeface="Arial"/>
                <a:cs typeface="Arial"/>
              </a:rPr>
              <a:t>)</a:t>
            </a:r>
            <a:r>
              <a:rPr sz="2400" spc="-54" dirty="0">
                <a:latin typeface="Arial"/>
                <a:cs typeface="Arial"/>
              </a:rPr>
              <a:t> </a:t>
            </a:r>
            <a:r>
              <a:rPr lang="en-US" sz="2400" b="0" dirty="0" smtClean="0">
                <a:latin typeface="Arial"/>
                <a:cs typeface="Arial"/>
              </a:rPr>
              <a:t>m</a:t>
            </a:r>
            <a:r>
              <a:rPr sz="2400" b="0" dirty="0" smtClean="0">
                <a:latin typeface="Arial"/>
                <a:cs typeface="Arial"/>
              </a:rPr>
              <a:t>easurement</a:t>
            </a:r>
            <a:endParaRPr sz="2400" b="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96356" y="1103795"/>
            <a:ext cx="1331265" cy="215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2526511" y="1507033"/>
            <a:ext cx="1199545" cy="13878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 txBox="1"/>
          <p:nvPr/>
        </p:nvSpPr>
        <p:spPr>
          <a:xfrm>
            <a:off x="6687141" y="6168630"/>
            <a:ext cx="3424968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451" spc="-5" dirty="0">
                <a:latin typeface="Arial"/>
                <a:cs typeface="Arial"/>
              </a:rPr>
              <a:t>R. Bianchetti, </a:t>
            </a:r>
            <a:r>
              <a:rPr sz="1451" spc="-27" dirty="0">
                <a:latin typeface="Arial"/>
                <a:cs typeface="Arial"/>
              </a:rPr>
              <a:t>QUDEV, </a:t>
            </a:r>
            <a:r>
              <a:rPr sz="1451" spc="-5" dirty="0">
                <a:latin typeface="Arial"/>
                <a:cs typeface="Arial"/>
              </a:rPr>
              <a:t>ETH Zurich</a:t>
            </a:r>
            <a:r>
              <a:rPr sz="1451" spc="-27" dirty="0">
                <a:latin typeface="Arial"/>
                <a:cs typeface="Arial"/>
              </a:rPr>
              <a:t> </a:t>
            </a:r>
            <a:r>
              <a:rPr sz="1451" spc="-5" dirty="0">
                <a:latin typeface="Arial"/>
                <a:cs typeface="Arial"/>
              </a:rPr>
              <a:t>(2010)</a:t>
            </a:r>
            <a:endParaRPr sz="1451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14310" y="2136518"/>
            <a:ext cx="203840" cy="228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3879435" y="2430832"/>
            <a:ext cx="113716" cy="1624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3125593" y="2690685"/>
            <a:ext cx="238389" cy="2570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3125593" y="1401312"/>
            <a:ext cx="238389" cy="2611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 txBox="1"/>
          <p:nvPr/>
        </p:nvSpPr>
        <p:spPr>
          <a:xfrm>
            <a:off x="7372595" y="2887846"/>
            <a:ext cx="79808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latin typeface="Calibri"/>
                <a:cs typeface="Calibri"/>
              </a:rPr>
              <a:t>T</a:t>
            </a:r>
            <a:r>
              <a:rPr sz="1632" spc="-6" baseline="-20833" dirty="0">
                <a:latin typeface="Calibri"/>
                <a:cs typeface="Calibri"/>
              </a:rPr>
              <a:t>1</a:t>
            </a:r>
            <a:r>
              <a:rPr sz="1632" spc="-5" dirty="0">
                <a:latin typeface="Calibri"/>
                <a:cs typeface="Calibri"/>
              </a:rPr>
              <a:t>=1.2</a:t>
            </a:r>
            <a:r>
              <a:rPr sz="1632" spc="-50" dirty="0">
                <a:latin typeface="Calibri"/>
                <a:cs typeface="Calibri"/>
              </a:rPr>
              <a:t> </a:t>
            </a:r>
            <a:r>
              <a:rPr sz="1632" dirty="0">
                <a:latin typeface="Calibri"/>
                <a:cs typeface="Calibri"/>
              </a:rPr>
              <a:t>us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00470" y="1102695"/>
            <a:ext cx="5105133" cy="9000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12"/>
          <p:cNvSpPr txBox="1"/>
          <p:nvPr/>
        </p:nvSpPr>
        <p:spPr>
          <a:xfrm>
            <a:off x="4466324" y="2975601"/>
            <a:ext cx="72841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23" dirty="0">
                <a:latin typeface="Arial"/>
                <a:cs typeface="Arial"/>
              </a:rPr>
              <a:t>log-plot</a:t>
            </a:r>
            <a:endParaRPr sz="1632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9064" y="3876412"/>
            <a:ext cx="1258279" cy="1404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/>
          <p:nvPr/>
        </p:nvSpPr>
        <p:spPr>
          <a:xfrm>
            <a:off x="2579026" y="3949655"/>
            <a:ext cx="603918" cy="127417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object 15"/>
          <p:cNvSpPr/>
          <p:nvPr/>
        </p:nvSpPr>
        <p:spPr>
          <a:xfrm>
            <a:off x="2051436" y="4416715"/>
            <a:ext cx="415329" cy="1662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6"/>
          <p:cNvSpPr/>
          <p:nvPr/>
        </p:nvSpPr>
        <p:spPr>
          <a:xfrm>
            <a:off x="3227858" y="3810076"/>
            <a:ext cx="181037" cy="2003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object 17"/>
          <p:cNvSpPr/>
          <p:nvPr/>
        </p:nvSpPr>
        <p:spPr>
          <a:xfrm>
            <a:off x="3227858" y="5125016"/>
            <a:ext cx="181037" cy="2010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18"/>
          <p:cNvSpPr/>
          <p:nvPr/>
        </p:nvSpPr>
        <p:spPr>
          <a:xfrm>
            <a:off x="4276770" y="3242781"/>
            <a:ext cx="5608012" cy="22429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</p:spTree>
    <p:extLst>
      <p:ext uri="{BB962C8B-B14F-4D97-AF65-F5344CB8AC3E}">
        <p14:creationId xmlns:p14="http://schemas.microsoft.com/office/powerpoint/2010/main" val="418422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652645" y="65433"/>
            <a:ext cx="10283047" cy="608365"/>
          </a:xfrm>
        </p:spPr>
        <p:txBody>
          <a:bodyPr/>
          <a:lstStyle/>
          <a:p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Rabi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Oscillations --- drive oscillations between quantum states</a:t>
            </a:r>
            <a:endParaRPr lang="en-US" alt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85901" y="841443"/>
            <a:ext cx="8042342" cy="5787958"/>
            <a:chOff x="1485901" y="52388"/>
            <a:chExt cx="8728760" cy="6577013"/>
          </a:xfrm>
        </p:grpSpPr>
        <p:sp>
          <p:nvSpPr>
            <p:cNvPr id="40962" name="Line 10"/>
            <p:cNvSpPr>
              <a:spLocks noChangeShapeType="1"/>
            </p:cNvSpPr>
            <p:nvPr/>
          </p:nvSpPr>
          <p:spPr bwMode="auto">
            <a:xfrm>
              <a:off x="3427413" y="5791200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3" name="Line 11"/>
            <p:cNvSpPr>
              <a:spLocks noChangeShapeType="1"/>
            </p:cNvSpPr>
            <p:nvPr/>
          </p:nvSpPr>
          <p:spPr bwMode="auto">
            <a:xfrm flipH="1">
              <a:off x="10091738" y="5791200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4" name="Line 13"/>
            <p:cNvSpPr>
              <a:spLocks noChangeShapeType="1"/>
            </p:cNvSpPr>
            <p:nvPr/>
          </p:nvSpPr>
          <p:spPr bwMode="auto">
            <a:xfrm>
              <a:off x="3427413" y="5208588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5" name="Line 14"/>
            <p:cNvSpPr>
              <a:spLocks noChangeShapeType="1"/>
            </p:cNvSpPr>
            <p:nvPr/>
          </p:nvSpPr>
          <p:spPr bwMode="auto">
            <a:xfrm flipH="1">
              <a:off x="10091738" y="5208588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6" name="Rectangle 15"/>
            <p:cNvSpPr>
              <a:spLocks noChangeArrowheads="1"/>
            </p:cNvSpPr>
            <p:nvPr/>
          </p:nvSpPr>
          <p:spPr bwMode="auto">
            <a:xfrm>
              <a:off x="3128963" y="5719764"/>
              <a:ext cx="1715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0</a:t>
              </a:r>
              <a:endParaRPr lang="en-US" altLang="en-US"/>
            </a:p>
          </p:txBody>
        </p:sp>
        <p:sp>
          <p:nvSpPr>
            <p:cNvPr id="40967" name="Line 16"/>
            <p:cNvSpPr>
              <a:spLocks noChangeShapeType="1"/>
            </p:cNvSpPr>
            <p:nvPr/>
          </p:nvSpPr>
          <p:spPr bwMode="auto">
            <a:xfrm>
              <a:off x="3427413" y="4625975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8" name="Line 17"/>
            <p:cNvSpPr>
              <a:spLocks noChangeShapeType="1"/>
            </p:cNvSpPr>
            <p:nvPr/>
          </p:nvSpPr>
          <p:spPr bwMode="auto">
            <a:xfrm flipH="1">
              <a:off x="10091738" y="4625975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9" name="Line 19"/>
            <p:cNvSpPr>
              <a:spLocks noChangeShapeType="1"/>
            </p:cNvSpPr>
            <p:nvPr/>
          </p:nvSpPr>
          <p:spPr bwMode="auto">
            <a:xfrm>
              <a:off x="3427413" y="4041775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0" name="Line 20"/>
            <p:cNvSpPr>
              <a:spLocks noChangeShapeType="1"/>
            </p:cNvSpPr>
            <p:nvPr/>
          </p:nvSpPr>
          <p:spPr bwMode="auto">
            <a:xfrm flipH="1">
              <a:off x="10091738" y="4041775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1" name="Rectangle 21"/>
            <p:cNvSpPr>
              <a:spLocks noChangeArrowheads="1"/>
            </p:cNvSpPr>
            <p:nvPr/>
          </p:nvSpPr>
          <p:spPr bwMode="auto">
            <a:xfrm>
              <a:off x="2914651" y="4554539"/>
              <a:ext cx="3397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0.2</a:t>
              </a:r>
              <a:endParaRPr lang="en-US" altLang="en-US"/>
            </a:p>
          </p:txBody>
        </p:sp>
        <p:sp>
          <p:nvSpPr>
            <p:cNvPr id="40972" name="Line 22"/>
            <p:cNvSpPr>
              <a:spLocks noChangeShapeType="1"/>
            </p:cNvSpPr>
            <p:nvPr/>
          </p:nvSpPr>
          <p:spPr bwMode="auto">
            <a:xfrm>
              <a:off x="3427413" y="3459163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3" name="Line 23"/>
            <p:cNvSpPr>
              <a:spLocks noChangeShapeType="1"/>
            </p:cNvSpPr>
            <p:nvPr/>
          </p:nvSpPr>
          <p:spPr bwMode="auto">
            <a:xfrm flipH="1">
              <a:off x="10091738" y="3459163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4" name="Line 25"/>
            <p:cNvSpPr>
              <a:spLocks noChangeShapeType="1"/>
            </p:cNvSpPr>
            <p:nvPr/>
          </p:nvSpPr>
          <p:spPr bwMode="auto">
            <a:xfrm>
              <a:off x="3427413" y="2874963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5" name="Line 26"/>
            <p:cNvSpPr>
              <a:spLocks noChangeShapeType="1"/>
            </p:cNvSpPr>
            <p:nvPr/>
          </p:nvSpPr>
          <p:spPr bwMode="auto">
            <a:xfrm flipH="1">
              <a:off x="10091738" y="2874963"/>
              <a:ext cx="49212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6" name="Rectangle 27"/>
            <p:cNvSpPr>
              <a:spLocks noChangeArrowheads="1"/>
            </p:cNvSpPr>
            <p:nvPr/>
          </p:nvSpPr>
          <p:spPr bwMode="auto">
            <a:xfrm>
              <a:off x="2914651" y="3387726"/>
              <a:ext cx="3397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0.4</a:t>
              </a:r>
              <a:endParaRPr lang="en-US" altLang="en-US"/>
            </a:p>
          </p:txBody>
        </p:sp>
        <p:sp>
          <p:nvSpPr>
            <p:cNvPr id="40977" name="Line 28"/>
            <p:cNvSpPr>
              <a:spLocks noChangeShapeType="1"/>
            </p:cNvSpPr>
            <p:nvPr/>
          </p:nvSpPr>
          <p:spPr bwMode="auto">
            <a:xfrm flipV="1">
              <a:off x="3465513" y="5797550"/>
              <a:ext cx="0" cy="396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8" name="Line 29"/>
            <p:cNvSpPr>
              <a:spLocks noChangeShapeType="1"/>
            </p:cNvSpPr>
            <p:nvPr/>
          </p:nvSpPr>
          <p:spPr bwMode="auto">
            <a:xfrm>
              <a:off x="3465513" y="2640014"/>
              <a:ext cx="0" cy="3968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79" name="Rectangle 30"/>
            <p:cNvSpPr>
              <a:spLocks noChangeArrowheads="1"/>
            </p:cNvSpPr>
            <p:nvPr/>
          </p:nvSpPr>
          <p:spPr bwMode="auto">
            <a:xfrm>
              <a:off x="3297238" y="5957889"/>
              <a:ext cx="1715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0</a:t>
              </a:r>
              <a:endParaRPr lang="en-US" altLang="en-US"/>
            </a:p>
          </p:txBody>
        </p:sp>
        <p:sp>
          <p:nvSpPr>
            <p:cNvPr id="40980" name="Line 31"/>
            <p:cNvSpPr>
              <a:spLocks noChangeShapeType="1"/>
            </p:cNvSpPr>
            <p:nvPr/>
          </p:nvSpPr>
          <p:spPr bwMode="auto">
            <a:xfrm flipV="1">
              <a:off x="4576763" y="5797550"/>
              <a:ext cx="0" cy="396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1" name="Line 32"/>
            <p:cNvSpPr>
              <a:spLocks noChangeShapeType="1"/>
            </p:cNvSpPr>
            <p:nvPr/>
          </p:nvSpPr>
          <p:spPr bwMode="auto">
            <a:xfrm>
              <a:off x="4576763" y="2640014"/>
              <a:ext cx="0" cy="3968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Rectangle 33"/>
            <p:cNvSpPr>
              <a:spLocks noChangeArrowheads="1"/>
            </p:cNvSpPr>
            <p:nvPr/>
          </p:nvSpPr>
          <p:spPr bwMode="auto">
            <a:xfrm>
              <a:off x="4337051" y="5957889"/>
              <a:ext cx="2825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20</a:t>
              </a:r>
              <a:endParaRPr lang="en-US" altLang="en-US"/>
            </a:p>
          </p:txBody>
        </p:sp>
        <p:sp>
          <p:nvSpPr>
            <p:cNvPr id="40983" name="Line 34"/>
            <p:cNvSpPr>
              <a:spLocks noChangeShapeType="1"/>
            </p:cNvSpPr>
            <p:nvPr/>
          </p:nvSpPr>
          <p:spPr bwMode="auto">
            <a:xfrm flipV="1">
              <a:off x="5686425" y="5797550"/>
              <a:ext cx="0" cy="396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Line 35"/>
            <p:cNvSpPr>
              <a:spLocks noChangeShapeType="1"/>
            </p:cNvSpPr>
            <p:nvPr/>
          </p:nvSpPr>
          <p:spPr bwMode="auto">
            <a:xfrm>
              <a:off x="5686425" y="2640014"/>
              <a:ext cx="0" cy="3968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Rectangle 36"/>
            <p:cNvSpPr>
              <a:spLocks noChangeArrowheads="1"/>
            </p:cNvSpPr>
            <p:nvPr/>
          </p:nvSpPr>
          <p:spPr bwMode="auto">
            <a:xfrm>
              <a:off x="5446714" y="5957889"/>
              <a:ext cx="2825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40</a:t>
              </a:r>
              <a:endParaRPr lang="en-US" altLang="en-US"/>
            </a:p>
          </p:txBody>
        </p:sp>
        <p:sp>
          <p:nvSpPr>
            <p:cNvPr id="40986" name="Line 37"/>
            <p:cNvSpPr>
              <a:spLocks noChangeShapeType="1"/>
            </p:cNvSpPr>
            <p:nvPr/>
          </p:nvSpPr>
          <p:spPr bwMode="auto">
            <a:xfrm flipV="1">
              <a:off x="6796088" y="5797550"/>
              <a:ext cx="0" cy="396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7" name="Line 38"/>
            <p:cNvSpPr>
              <a:spLocks noChangeShapeType="1"/>
            </p:cNvSpPr>
            <p:nvPr/>
          </p:nvSpPr>
          <p:spPr bwMode="auto">
            <a:xfrm>
              <a:off x="6796088" y="2640014"/>
              <a:ext cx="0" cy="3968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Rectangle 39"/>
            <p:cNvSpPr>
              <a:spLocks noChangeArrowheads="1"/>
            </p:cNvSpPr>
            <p:nvPr/>
          </p:nvSpPr>
          <p:spPr bwMode="auto">
            <a:xfrm>
              <a:off x="6556376" y="5957889"/>
              <a:ext cx="2825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60</a:t>
              </a:r>
              <a:endParaRPr lang="en-US" altLang="en-US"/>
            </a:p>
          </p:txBody>
        </p:sp>
        <p:sp>
          <p:nvSpPr>
            <p:cNvPr id="40989" name="Line 40"/>
            <p:cNvSpPr>
              <a:spLocks noChangeShapeType="1"/>
            </p:cNvSpPr>
            <p:nvPr/>
          </p:nvSpPr>
          <p:spPr bwMode="auto">
            <a:xfrm flipV="1">
              <a:off x="7907338" y="5797550"/>
              <a:ext cx="0" cy="396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Line 41"/>
            <p:cNvSpPr>
              <a:spLocks noChangeShapeType="1"/>
            </p:cNvSpPr>
            <p:nvPr/>
          </p:nvSpPr>
          <p:spPr bwMode="auto">
            <a:xfrm>
              <a:off x="7907338" y="2640014"/>
              <a:ext cx="0" cy="3968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1" name="Rectangle 42"/>
            <p:cNvSpPr>
              <a:spLocks noChangeArrowheads="1"/>
            </p:cNvSpPr>
            <p:nvPr/>
          </p:nvSpPr>
          <p:spPr bwMode="auto">
            <a:xfrm>
              <a:off x="7667626" y="5957889"/>
              <a:ext cx="2825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80</a:t>
              </a:r>
              <a:endParaRPr lang="en-US" altLang="en-US"/>
            </a:p>
          </p:txBody>
        </p:sp>
        <p:sp>
          <p:nvSpPr>
            <p:cNvPr id="40992" name="Line 43"/>
            <p:cNvSpPr>
              <a:spLocks noChangeShapeType="1"/>
            </p:cNvSpPr>
            <p:nvPr/>
          </p:nvSpPr>
          <p:spPr bwMode="auto">
            <a:xfrm flipV="1">
              <a:off x="9017000" y="5797550"/>
              <a:ext cx="0" cy="396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Line 44"/>
            <p:cNvSpPr>
              <a:spLocks noChangeShapeType="1"/>
            </p:cNvSpPr>
            <p:nvPr/>
          </p:nvSpPr>
          <p:spPr bwMode="auto">
            <a:xfrm>
              <a:off x="9017000" y="2640014"/>
              <a:ext cx="0" cy="3968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Rectangle 45"/>
            <p:cNvSpPr>
              <a:spLocks noChangeArrowheads="1"/>
            </p:cNvSpPr>
            <p:nvPr/>
          </p:nvSpPr>
          <p:spPr bwMode="auto">
            <a:xfrm>
              <a:off x="8705850" y="5957889"/>
              <a:ext cx="3952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100</a:t>
              </a:r>
              <a:endParaRPr lang="en-US" altLang="en-US"/>
            </a:p>
          </p:txBody>
        </p:sp>
        <p:sp>
          <p:nvSpPr>
            <p:cNvPr id="40995" name="Line 46"/>
            <p:cNvSpPr>
              <a:spLocks noChangeShapeType="1"/>
            </p:cNvSpPr>
            <p:nvPr/>
          </p:nvSpPr>
          <p:spPr bwMode="auto">
            <a:xfrm flipV="1">
              <a:off x="10126663" y="5797550"/>
              <a:ext cx="0" cy="396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Line 47"/>
            <p:cNvSpPr>
              <a:spLocks noChangeShapeType="1"/>
            </p:cNvSpPr>
            <p:nvPr/>
          </p:nvSpPr>
          <p:spPr bwMode="auto">
            <a:xfrm>
              <a:off x="10126663" y="2640014"/>
              <a:ext cx="0" cy="3968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7" name="Rectangle 48"/>
            <p:cNvSpPr>
              <a:spLocks noChangeArrowheads="1"/>
            </p:cNvSpPr>
            <p:nvPr/>
          </p:nvSpPr>
          <p:spPr bwMode="auto">
            <a:xfrm>
              <a:off x="9815513" y="5957889"/>
              <a:ext cx="39914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 120</a:t>
              </a:r>
              <a:endParaRPr lang="en-US" altLang="en-US"/>
            </a:p>
          </p:txBody>
        </p:sp>
        <p:sp>
          <p:nvSpPr>
            <p:cNvPr id="40998" name="Rectangle 49"/>
            <p:cNvSpPr>
              <a:spLocks noChangeArrowheads="1"/>
            </p:cNvSpPr>
            <p:nvPr/>
          </p:nvSpPr>
          <p:spPr bwMode="auto">
            <a:xfrm>
              <a:off x="3422650" y="2640014"/>
              <a:ext cx="6713538" cy="3197225"/>
            </a:xfrm>
            <a:prstGeom prst="rect">
              <a:avLst/>
            </a:prstGeom>
            <a:noFill/>
            <a:ln w="17463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nl-NL" altLang="en-US"/>
            </a:p>
          </p:txBody>
        </p:sp>
        <p:sp>
          <p:nvSpPr>
            <p:cNvPr id="40999" name="Rectangle 50"/>
            <p:cNvSpPr>
              <a:spLocks noChangeArrowheads="1"/>
            </p:cNvSpPr>
            <p:nvPr/>
          </p:nvSpPr>
          <p:spPr bwMode="auto">
            <a:xfrm rot="16200000">
              <a:off x="1928814" y="4252914"/>
              <a:ext cx="12541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Current (pA) </a:t>
              </a:r>
              <a:endParaRPr lang="en-US" altLang="en-US"/>
            </a:p>
          </p:txBody>
        </p:sp>
        <p:sp>
          <p:nvSpPr>
            <p:cNvPr id="41000" name="Rectangle 51"/>
            <p:cNvSpPr>
              <a:spLocks noChangeArrowheads="1"/>
            </p:cNvSpPr>
            <p:nvPr/>
          </p:nvSpPr>
          <p:spPr bwMode="auto">
            <a:xfrm>
              <a:off x="5251451" y="6384926"/>
              <a:ext cx="256857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latin typeface="Arial" panose="020B0604020202020204" pitchFamily="34" charset="0"/>
                </a:rPr>
                <a:t>Microwave burst time (ns) </a:t>
              </a:r>
              <a:endParaRPr lang="en-US" altLang="en-US"/>
            </a:p>
          </p:txBody>
        </p:sp>
        <p:sp>
          <p:nvSpPr>
            <p:cNvPr id="41001" name="Freeform 56"/>
            <p:cNvSpPr>
              <a:spLocks/>
            </p:cNvSpPr>
            <p:nvPr/>
          </p:nvSpPr>
          <p:spPr bwMode="auto">
            <a:xfrm>
              <a:off x="3465513" y="2928939"/>
              <a:ext cx="6661150" cy="2847975"/>
            </a:xfrm>
            <a:custGeom>
              <a:avLst/>
              <a:gdLst>
                <a:gd name="T0" fmla="*/ 0 w 20981"/>
                <a:gd name="T1" fmla="*/ 753596456 h 10763"/>
                <a:gd name="T2" fmla="*/ 35278915 w 20981"/>
                <a:gd name="T3" fmla="*/ 312137338 h 10763"/>
                <a:gd name="T4" fmla="*/ 70456870 w 20981"/>
                <a:gd name="T5" fmla="*/ 0 h 10763"/>
                <a:gd name="T6" fmla="*/ 105735795 w 20981"/>
                <a:gd name="T7" fmla="*/ 242540123 h 10763"/>
                <a:gd name="T8" fmla="*/ 141014383 w 20981"/>
                <a:gd name="T9" fmla="*/ 644019712 h 10763"/>
                <a:gd name="T10" fmla="*/ 176192686 w 20981"/>
                <a:gd name="T11" fmla="*/ 529050922 h 10763"/>
                <a:gd name="T12" fmla="*/ 211471273 w 20981"/>
                <a:gd name="T13" fmla="*/ 262494993 h 10763"/>
                <a:gd name="T14" fmla="*/ 246750179 w 20981"/>
                <a:gd name="T15" fmla="*/ 55033680 h 10763"/>
                <a:gd name="T16" fmla="*/ 281928124 w 20981"/>
                <a:gd name="T17" fmla="*/ 294422903 h 10763"/>
                <a:gd name="T18" fmla="*/ 317207029 w 20981"/>
                <a:gd name="T19" fmla="*/ 528491011 h 10763"/>
                <a:gd name="T20" fmla="*/ 352486014 w 20981"/>
                <a:gd name="T21" fmla="*/ 452451985 h 10763"/>
                <a:gd name="T22" fmla="*/ 387663959 w 20981"/>
                <a:gd name="T23" fmla="*/ 233157659 h 10763"/>
                <a:gd name="T24" fmla="*/ 422942864 w 20981"/>
                <a:gd name="T25" fmla="*/ 99774645 h 10763"/>
                <a:gd name="T26" fmla="*/ 458221452 w 20981"/>
                <a:gd name="T27" fmla="*/ 356528475 h 10763"/>
                <a:gd name="T28" fmla="*/ 493399397 w 20981"/>
                <a:gd name="T29" fmla="*/ 484309973 h 10763"/>
                <a:gd name="T30" fmla="*/ 528678303 w 20981"/>
                <a:gd name="T31" fmla="*/ 401339545 h 10763"/>
                <a:gd name="T32" fmla="*/ 563957208 w 20981"/>
                <a:gd name="T33" fmla="*/ 215653323 h 10763"/>
                <a:gd name="T34" fmla="*/ 599135153 w 20981"/>
                <a:gd name="T35" fmla="*/ 190307069 h 10763"/>
                <a:gd name="T36" fmla="*/ 634414059 w 20981"/>
                <a:gd name="T37" fmla="*/ 372422409 h 10763"/>
                <a:gd name="T38" fmla="*/ 669793448 w 20981"/>
                <a:gd name="T39" fmla="*/ 462604723 h 10763"/>
                <a:gd name="T40" fmla="*/ 704871068 w 20981"/>
                <a:gd name="T41" fmla="*/ 372352287 h 10763"/>
                <a:gd name="T42" fmla="*/ 740250298 w 20981"/>
                <a:gd name="T43" fmla="*/ 160899879 h 10763"/>
                <a:gd name="T44" fmla="*/ 775529204 w 20981"/>
                <a:gd name="T45" fmla="*/ 229096723 h 10763"/>
                <a:gd name="T46" fmla="*/ 810808109 w 20981"/>
                <a:gd name="T47" fmla="*/ 368431329 h 10763"/>
                <a:gd name="T48" fmla="*/ 845986054 w 20981"/>
                <a:gd name="T49" fmla="*/ 398748770 h 10763"/>
                <a:gd name="T50" fmla="*/ 881264959 w 20981"/>
                <a:gd name="T51" fmla="*/ 299184256 h 10763"/>
                <a:gd name="T52" fmla="*/ 916543865 w 20981"/>
                <a:gd name="T53" fmla="*/ 177773919 h 10763"/>
                <a:gd name="T54" fmla="*/ 951620850 w 20981"/>
                <a:gd name="T55" fmla="*/ 258994231 h 10763"/>
                <a:gd name="T56" fmla="*/ 986899755 w 20981"/>
                <a:gd name="T57" fmla="*/ 367171002 h 10763"/>
                <a:gd name="T58" fmla="*/ 1022178660 w 20981"/>
                <a:gd name="T59" fmla="*/ 343995326 h 10763"/>
                <a:gd name="T60" fmla="*/ 1057356605 w 20981"/>
                <a:gd name="T61" fmla="*/ 310877011 h 10763"/>
                <a:gd name="T62" fmla="*/ 1092635511 w 20981"/>
                <a:gd name="T63" fmla="*/ 212012584 h 10763"/>
                <a:gd name="T64" fmla="*/ 1127914416 w 20981"/>
                <a:gd name="T65" fmla="*/ 278669212 h 10763"/>
                <a:gd name="T66" fmla="*/ 1163092361 w 20981"/>
                <a:gd name="T67" fmla="*/ 360099358 h 10763"/>
                <a:gd name="T68" fmla="*/ 1198371267 w 20981"/>
                <a:gd name="T69" fmla="*/ 328661567 h 10763"/>
                <a:gd name="T70" fmla="*/ 1233649537 w 20981"/>
                <a:gd name="T71" fmla="*/ 232667605 h 10763"/>
                <a:gd name="T72" fmla="*/ 1268828117 w 20981"/>
                <a:gd name="T73" fmla="*/ 210192082 h 10763"/>
                <a:gd name="T74" fmla="*/ 1304106387 w 20981"/>
                <a:gd name="T75" fmla="*/ 343085075 h 10763"/>
                <a:gd name="T76" fmla="*/ 1339384975 w 20981"/>
                <a:gd name="T77" fmla="*/ 350716894 h 10763"/>
                <a:gd name="T78" fmla="*/ 1374563555 w 20981"/>
                <a:gd name="T79" fmla="*/ 296453503 h 10763"/>
                <a:gd name="T80" fmla="*/ 1409842461 w 20981"/>
                <a:gd name="T81" fmla="*/ 246811158 h 10763"/>
                <a:gd name="T82" fmla="*/ 1445121366 w 20981"/>
                <a:gd name="T83" fmla="*/ 239739514 h 10763"/>
                <a:gd name="T84" fmla="*/ 1480298676 w 20981"/>
                <a:gd name="T85" fmla="*/ 297853808 h 10763"/>
                <a:gd name="T86" fmla="*/ 1515577581 w 20981"/>
                <a:gd name="T87" fmla="*/ 308496335 h 10763"/>
                <a:gd name="T88" fmla="*/ 1550856487 w 20981"/>
                <a:gd name="T89" fmla="*/ 260954711 h 10763"/>
                <a:gd name="T90" fmla="*/ 1586035067 w 20981"/>
                <a:gd name="T91" fmla="*/ 209631907 h 10763"/>
                <a:gd name="T92" fmla="*/ 1621313972 w 20981"/>
                <a:gd name="T93" fmla="*/ 206831298 h 10763"/>
                <a:gd name="T94" fmla="*/ 1656592878 w 20981"/>
                <a:gd name="T95" fmla="*/ 262284894 h 10763"/>
                <a:gd name="T96" fmla="*/ 1691870513 w 20981"/>
                <a:gd name="T97" fmla="*/ 272437367 h 10763"/>
                <a:gd name="T98" fmla="*/ 1727049093 w 20981"/>
                <a:gd name="T99" fmla="*/ 231827476 h 10763"/>
                <a:gd name="T100" fmla="*/ 1762327998 w 20981"/>
                <a:gd name="T101" fmla="*/ 202980196 h 10763"/>
                <a:gd name="T102" fmla="*/ 1797606904 w 20981"/>
                <a:gd name="T103" fmla="*/ 244710701 h 10763"/>
                <a:gd name="T104" fmla="*/ 1832784214 w 20981"/>
                <a:gd name="T105" fmla="*/ 277828817 h 10763"/>
                <a:gd name="T106" fmla="*/ 1868063119 w 20981"/>
                <a:gd name="T107" fmla="*/ 258924110 h 10763"/>
                <a:gd name="T108" fmla="*/ 1903342025 w 20981"/>
                <a:gd name="T109" fmla="*/ 228466692 h 10763"/>
                <a:gd name="T110" fmla="*/ 1938520605 w 20981"/>
                <a:gd name="T111" fmla="*/ 235118138 h 10763"/>
                <a:gd name="T112" fmla="*/ 1973799510 w 20981"/>
                <a:gd name="T113" fmla="*/ 227906517 h 10763"/>
                <a:gd name="T114" fmla="*/ 2009078415 w 20981"/>
                <a:gd name="T115" fmla="*/ 261794840 h 10763"/>
                <a:gd name="T116" fmla="*/ 2044255725 w 20981"/>
                <a:gd name="T117" fmla="*/ 250732117 h 10763"/>
                <a:gd name="T118" fmla="*/ 2079534631 w 20981"/>
                <a:gd name="T119" fmla="*/ 237848891 h 10763"/>
                <a:gd name="T120" fmla="*/ 2114813536 w 20981"/>
                <a:gd name="T121" fmla="*/ 228186472 h 1076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981"/>
                <a:gd name="T184" fmla="*/ 0 h 10763"/>
                <a:gd name="T185" fmla="*/ 20981 w 20981"/>
                <a:gd name="T186" fmla="*/ 10763 h 1076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981" h="10763">
                  <a:moveTo>
                    <a:pt x="0" y="10763"/>
                  </a:moveTo>
                  <a:lnTo>
                    <a:pt x="0" y="10763"/>
                  </a:lnTo>
                  <a:lnTo>
                    <a:pt x="175" y="8582"/>
                  </a:lnTo>
                  <a:lnTo>
                    <a:pt x="350" y="4458"/>
                  </a:lnTo>
                  <a:lnTo>
                    <a:pt x="525" y="928"/>
                  </a:lnTo>
                  <a:lnTo>
                    <a:pt x="699" y="0"/>
                  </a:lnTo>
                  <a:lnTo>
                    <a:pt x="875" y="918"/>
                  </a:lnTo>
                  <a:lnTo>
                    <a:pt x="1049" y="3464"/>
                  </a:lnTo>
                  <a:lnTo>
                    <a:pt x="1224" y="7003"/>
                  </a:lnTo>
                  <a:lnTo>
                    <a:pt x="1399" y="9198"/>
                  </a:lnTo>
                  <a:lnTo>
                    <a:pt x="1574" y="8837"/>
                  </a:lnTo>
                  <a:lnTo>
                    <a:pt x="1748" y="7556"/>
                  </a:lnTo>
                  <a:lnTo>
                    <a:pt x="1924" y="5505"/>
                  </a:lnTo>
                  <a:lnTo>
                    <a:pt x="2098" y="3749"/>
                  </a:lnTo>
                  <a:lnTo>
                    <a:pt x="2273" y="1683"/>
                  </a:lnTo>
                  <a:lnTo>
                    <a:pt x="2448" y="786"/>
                  </a:lnTo>
                  <a:lnTo>
                    <a:pt x="2623" y="2132"/>
                  </a:lnTo>
                  <a:lnTo>
                    <a:pt x="2797" y="4205"/>
                  </a:lnTo>
                  <a:lnTo>
                    <a:pt x="2973" y="6639"/>
                  </a:lnTo>
                  <a:lnTo>
                    <a:pt x="3147" y="7548"/>
                  </a:lnTo>
                  <a:lnTo>
                    <a:pt x="3322" y="7239"/>
                  </a:lnTo>
                  <a:lnTo>
                    <a:pt x="3497" y="6462"/>
                  </a:lnTo>
                  <a:lnTo>
                    <a:pt x="3672" y="4435"/>
                  </a:lnTo>
                  <a:lnTo>
                    <a:pt x="3846" y="3330"/>
                  </a:lnTo>
                  <a:lnTo>
                    <a:pt x="4022" y="1874"/>
                  </a:lnTo>
                  <a:lnTo>
                    <a:pt x="4196" y="1425"/>
                  </a:lnTo>
                  <a:lnTo>
                    <a:pt x="4371" y="3613"/>
                  </a:lnTo>
                  <a:lnTo>
                    <a:pt x="4546" y="5092"/>
                  </a:lnTo>
                  <a:lnTo>
                    <a:pt x="4721" y="6553"/>
                  </a:lnTo>
                  <a:lnTo>
                    <a:pt x="4895" y="6917"/>
                  </a:lnTo>
                  <a:lnTo>
                    <a:pt x="5071" y="6813"/>
                  </a:lnTo>
                  <a:lnTo>
                    <a:pt x="5245" y="5732"/>
                  </a:lnTo>
                  <a:lnTo>
                    <a:pt x="5420" y="4235"/>
                  </a:lnTo>
                  <a:lnTo>
                    <a:pt x="5595" y="3080"/>
                  </a:lnTo>
                  <a:lnTo>
                    <a:pt x="5770" y="1822"/>
                  </a:lnTo>
                  <a:lnTo>
                    <a:pt x="5944" y="2718"/>
                  </a:lnTo>
                  <a:lnTo>
                    <a:pt x="6120" y="3963"/>
                  </a:lnTo>
                  <a:lnTo>
                    <a:pt x="6294" y="5319"/>
                  </a:lnTo>
                  <a:lnTo>
                    <a:pt x="6469" y="6121"/>
                  </a:lnTo>
                  <a:lnTo>
                    <a:pt x="6645" y="6607"/>
                  </a:lnTo>
                  <a:lnTo>
                    <a:pt x="6819" y="6068"/>
                  </a:lnTo>
                  <a:lnTo>
                    <a:pt x="6993" y="5318"/>
                  </a:lnTo>
                  <a:lnTo>
                    <a:pt x="7169" y="4387"/>
                  </a:lnTo>
                  <a:lnTo>
                    <a:pt x="7344" y="2298"/>
                  </a:lnTo>
                  <a:lnTo>
                    <a:pt x="7519" y="1946"/>
                  </a:lnTo>
                  <a:lnTo>
                    <a:pt x="7694" y="3272"/>
                  </a:lnTo>
                  <a:lnTo>
                    <a:pt x="7868" y="4180"/>
                  </a:lnTo>
                  <a:lnTo>
                    <a:pt x="8044" y="5262"/>
                  </a:lnTo>
                  <a:lnTo>
                    <a:pt x="8218" y="5862"/>
                  </a:lnTo>
                  <a:lnTo>
                    <a:pt x="8393" y="5695"/>
                  </a:lnTo>
                  <a:lnTo>
                    <a:pt x="8568" y="5211"/>
                  </a:lnTo>
                  <a:lnTo>
                    <a:pt x="8743" y="4273"/>
                  </a:lnTo>
                  <a:lnTo>
                    <a:pt x="8917" y="3411"/>
                  </a:lnTo>
                  <a:lnTo>
                    <a:pt x="9093" y="2539"/>
                  </a:lnTo>
                  <a:lnTo>
                    <a:pt x="9267" y="2702"/>
                  </a:lnTo>
                  <a:lnTo>
                    <a:pt x="9441" y="3699"/>
                  </a:lnTo>
                  <a:lnTo>
                    <a:pt x="9616" y="4529"/>
                  </a:lnTo>
                  <a:lnTo>
                    <a:pt x="9791" y="5244"/>
                  </a:lnTo>
                  <a:lnTo>
                    <a:pt x="9965" y="5301"/>
                  </a:lnTo>
                  <a:lnTo>
                    <a:pt x="10141" y="4913"/>
                  </a:lnTo>
                  <a:lnTo>
                    <a:pt x="10315" y="5029"/>
                  </a:lnTo>
                  <a:lnTo>
                    <a:pt x="10490" y="4440"/>
                  </a:lnTo>
                  <a:lnTo>
                    <a:pt x="10665" y="3380"/>
                  </a:lnTo>
                  <a:lnTo>
                    <a:pt x="10840" y="3028"/>
                  </a:lnTo>
                  <a:lnTo>
                    <a:pt x="11014" y="3093"/>
                  </a:lnTo>
                  <a:lnTo>
                    <a:pt x="11190" y="3980"/>
                  </a:lnTo>
                  <a:lnTo>
                    <a:pt x="11364" y="4933"/>
                  </a:lnTo>
                  <a:lnTo>
                    <a:pt x="11539" y="5143"/>
                  </a:lnTo>
                  <a:lnTo>
                    <a:pt x="11714" y="5339"/>
                  </a:lnTo>
                  <a:lnTo>
                    <a:pt x="11889" y="4694"/>
                  </a:lnTo>
                  <a:lnTo>
                    <a:pt x="12063" y="3980"/>
                  </a:lnTo>
                  <a:lnTo>
                    <a:pt x="12239" y="3323"/>
                  </a:lnTo>
                  <a:lnTo>
                    <a:pt x="12413" y="3413"/>
                  </a:lnTo>
                  <a:lnTo>
                    <a:pt x="12588" y="3002"/>
                  </a:lnTo>
                  <a:lnTo>
                    <a:pt x="12763" y="3393"/>
                  </a:lnTo>
                  <a:lnTo>
                    <a:pt x="12938" y="4900"/>
                  </a:lnTo>
                  <a:lnTo>
                    <a:pt x="13112" y="5021"/>
                  </a:lnTo>
                  <a:lnTo>
                    <a:pt x="13288" y="5009"/>
                  </a:lnTo>
                  <a:lnTo>
                    <a:pt x="13462" y="4661"/>
                  </a:lnTo>
                  <a:lnTo>
                    <a:pt x="13637" y="4234"/>
                  </a:lnTo>
                  <a:lnTo>
                    <a:pt x="13812" y="3568"/>
                  </a:lnTo>
                  <a:lnTo>
                    <a:pt x="13987" y="3525"/>
                  </a:lnTo>
                  <a:lnTo>
                    <a:pt x="14161" y="2828"/>
                  </a:lnTo>
                  <a:lnTo>
                    <a:pt x="14337" y="3424"/>
                  </a:lnTo>
                  <a:lnTo>
                    <a:pt x="14511" y="3732"/>
                  </a:lnTo>
                  <a:lnTo>
                    <a:pt x="14686" y="4254"/>
                  </a:lnTo>
                  <a:lnTo>
                    <a:pt x="14861" y="4636"/>
                  </a:lnTo>
                  <a:lnTo>
                    <a:pt x="15036" y="4406"/>
                  </a:lnTo>
                  <a:lnTo>
                    <a:pt x="15210" y="4259"/>
                  </a:lnTo>
                  <a:lnTo>
                    <a:pt x="15386" y="3727"/>
                  </a:lnTo>
                  <a:lnTo>
                    <a:pt x="15560" y="3434"/>
                  </a:lnTo>
                  <a:lnTo>
                    <a:pt x="15735" y="2994"/>
                  </a:lnTo>
                  <a:lnTo>
                    <a:pt x="15910" y="2959"/>
                  </a:lnTo>
                  <a:lnTo>
                    <a:pt x="16085" y="2954"/>
                  </a:lnTo>
                  <a:lnTo>
                    <a:pt x="16259" y="3532"/>
                  </a:lnTo>
                  <a:lnTo>
                    <a:pt x="16435" y="3746"/>
                  </a:lnTo>
                  <a:lnTo>
                    <a:pt x="16609" y="4431"/>
                  </a:lnTo>
                  <a:lnTo>
                    <a:pt x="16785" y="3891"/>
                  </a:lnTo>
                  <a:lnTo>
                    <a:pt x="16959" y="3395"/>
                  </a:lnTo>
                  <a:lnTo>
                    <a:pt x="17134" y="3311"/>
                  </a:lnTo>
                  <a:lnTo>
                    <a:pt x="17309" y="2803"/>
                  </a:lnTo>
                  <a:lnTo>
                    <a:pt x="17484" y="2899"/>
                  </a:lnTo>
                  <a:lnTo>
                    <a:pt x="17658" y="3535"/>
                  </a:lnTo>
                  <a:lnTo>
                    <a:pt x="17834" y="3495"/>
                  </a:lnTo>
                  <a:lnTo>
                    <a:pt x="18008" y="3682"/>
                  </a:lnTo>
                  <a:lnTo>
                    <a:pt x="18183" y="3968"/>
                  </a:lnTo>
                  <a:lnTo>
                    <a:pt x="18358" y="4021"/>
                  </a:lnTo>
                  <a:lnTo>
                    <a:pt x="18533" y="3698"/>
                  </a:lnTo>
                  <a:lnTo>
                    <a:pt x="18707" y="3405"/>
                  </a:lnTo>
                  <a:lnTo>
                    <a:pt x="18883" y="3263"/>
                  </a:lnTo>
                  <a:lnTo>
                    <a:pt x="19057" y="3311"/>
                  </a:lnTo>
                  <a:lnTo>
                    <a:pt x="19232" y="3358"/>
                  </a:lnTo>
                  <a:lnTo>
                    <a:pt x="19407" y="3314"/>
                  </a:lnTo>
                  <a:lnTo>
                    <a:pt x="19582" y="3255"/>
                  </a:lnTo>
                  <a:lnTo>
                    <a:pt x="19756" y="3577"/>
                  </a:lnTo>
                  <a:lnTo>
                    <a:pt x="19932" y="3739"/>
                  </a:lnTo>
                  <a:lnTo>
                    <a:pt x="20106" y="3887"/>
                  </a:lnTo>
                  <a:lnTo>
                    <a:pt x="20281" y="3581"/>
                  </a:lnTo>
                  <a:lnTo>
                    <a:pt x="20457" y="3415"/>
                  </a:lnTo>
                  <a:lnTo>
                    <a:pt x="20631" y="3397"/>
                  </a:lnTo>
                  <a:lnTo>
                    <a:pt x="20805" y="3357"/>
                  </a:lnTo>
                  <a:lnTo>
                    <a:pt x="20981" y="3259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2" name="Line 57"/>
            <p:cNvSpPr>
              <a:spLocks noChangeShapeType="1"/>
            </p:cNvSpPr>
            <p:nvPr/>
          </p:nvSpPr>
          <p:spPr bwMode="auto">
            <a:xfrm>
              <a:off x="3394076" y="5776913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3" name="Line 58"/>
            <p:cNvSpPr>
              <a:spLocks noChangeShapeType="1"/>
            </p:cNvSpPr>
            <p:nvPr/>
          </p:nvSpPr>
          <p:spPr bwMode="auto">
            <a:xfrm>
              <a:off x="3465513" y="571976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4" name="Line 59"/>
            <p:cNvSpPr>
              <a:spLocks noChangeShapeType="1"/>
            </p:cNvSpPr>
            <p:nvPr/>
          </p:nvSpPr>
          <p:spPr bwMode="auto">
            <a:xfrm>
              <a:off x="3449638" y="5199063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5" name="Line 60"/>
            <p:cNvSpPr>
              <a:spLocks noChangeShapeType="1"/>
            </p:cNvSpPr>
            <p:nvPr/>
          </p:nvSpPr>
          <p:spPr bwMode="auto">
            <a:xfrm>
              <a:off x="3521075" y="514350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6" name="Line 61"/>
            <p:cNvSpPr>
              <a:spLocks noChangeShapeType="1"/>
            </p:cNvSpPr>
            <p:nvPr/>
          </p:nvSpPr>
          <p:spPr bwMode="auto">
            <a:xfrm>
              <a:off x="3505201" y="410845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7" name="Line 62"/>
            <p:cNvSpPr>
              <a:spLocks noChangeShapeType="1"/>
            </p:cNvSpPr>
            <p:nvPr/>
          </p:nvSpPr>
          <p:spPr bwMode="auto">
            <a:xfrm>
              <a:off x="3576638" y="405130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8" name="Line 63"/>
            <p:cNvSpPr>
              <a:spLocks noChangeShapeType="1"/>
            </p:cNvSpPr>
            <p:nvPr/>
          </p:nvSpPr>
          <p:spPr bwMode="auto">
            <a:xfrm>
              <a:off x="3560763" y="31750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9" name="Line 64"/>
            <p:cNvSpPr>
              <a:spLocks noChangeShapeType="1"/>
            </p:cNvSpPr>
            <p:nvPr/>
          </p:nvSpPr>
          <p:spPr bwMode="auto">
            <a:xfrm>
              <a:off x="3632200" y="31178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0" name="Line 65"/>
            <p:cNvSpPr>
              <a:spLocks noChangeShapeType="1"/>
            </p:cNvSpPr>
            <p:nvPr/>
          </p:nvSpPr>
          <p:spPr bwMode="auto">
            <a:xfrm>
              <a:off x="3616326" y="2928938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1" name="Line 66"/>
            <p:cNvSpPr>
              <a:spLocks noChangeShapeType="1"/>
            </p:cNvSpPr>
            <p:nvPr/>
          </p:nvSpPr>
          <p:spPr bwMode="auto">
            <a:xfrm>
              <a:off x="3687763" y="287178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2" name="Line 67"/>
            <p:cNvSpPr>
              <a:spLocks noChangeShapeType="1"/>
            </p:cNvSpPr>
            <p:nvPr/>
          </p:nvSpPr>
          <p:spPr bwMode="auto">
            <a:xfrm>
              <a:off x="3671888" y="317182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3" name="Line 68"/>
            <p:cNvSpPr>
              <a:spLocks noChangeShapeType="1"/>
            </p:cNvSpPr>
            <p:nvPr/>
          </p:nvSpPr>
          <p:spPr bwMode="auto">
            <a:xfrm>
              <a:off x="3743325" y="31146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4" name="Line 69"/>
            <p:cNvSpPr>
              <a:spLocks noChangeShapeType="1"/>
            </p:cNvSpPr>
            <p:nvPr/>
          </p:nvSpPr>
          <p:spPr bwMode="auto">
            <a:xfrm>
              <a:off x="3727451" y="384492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5" name="Line 70"/>
            <p:cNvSpPr>
              <a:spLocks noChangeShapeType="1"/>
            </p:cNvSpPr>
            <p:nvPr/>
          </p:nvSpPr>
          <p:spPr bwMode="auto">
            <a:xfrm>
              <a:off x="3798888" y="3789363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6" name="Line 71"/>
            <p:cNvSpPr>
              <a:spLocks noChangeShapeType="1"/>
            </p:cNvSpPr>
            <p:nvPr/>
          </p:nvSpPr>
          <p:spPr bwMode="auto">
            <a:xfrm>
              <a:off x="3783014" y="478155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7" name="Line 72"/>
            <p:cNvSpPr>
              <a:spLocks noChangeShapeType="1"/>
            </p:cNvSpPr>
            <p:nvPr/>
          </p:nvSpPr>
          <p:spPr bwMode="auto">
            <a:xfrm>
              <a:off x="3854450" y="472440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8" name="Line 73"/>
            <p:cNvSpPr>
              <a:spLocks noChangeShapeType="1"/>
            </p:cNvSpPr>
            <p:nvPr/>
          </p:nvSpPr>
          <p:spPr bwMode="auto">
            <a:xfrm>
              <a:off x="3838576" y="536257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9" name="Line 74"/>
            <p:cNvSpPr>
              <a:spLocks noChangeShapeType="1"/>
            </p:cNvSpPr>
            <p:nvPr/>
          </p:nvSpPr>
          <p:spPr bwMode="auto">
            <a:xfrm>
              <a:off x="3910013" y="53054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0" name="Line 75"/>
            <p:cNvSpPr>
              <a:spLocks noChangeShapeType="1"/>
            </p:cNvSpPr>
            <p:nvPr/>
          </p:nvSpPr>
          <p:spPr bwMode="auto">
            <a:xfrm>
              <a:off x="3894139" y="526732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1" name="Line 76"/>
            <p:cNvSpPr>
              <a:spLocks noChangeShapeType="1"/>
            </p:cNvSpPr>
            <p:nvPr/>
          </p:nvSpPr>
          <p:spPr bwMode="auto">
            <a:xfrm>
              <a:off x="3965575" y="52101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2" name="Line 77"/>
            <p:cNvSpPr>
              <a:spLocks noChangeShapeType="1"/>
            </p:cNvSpPr>
            <p:nvPr/>
          </p:nvSpPr>
          <p:spPr bwMode="auto">
            <a:xfrm>
              <a:off x="3949701" y="492760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3" name="Line 78"/>
            <p:cNvSpPr>
              <a:spLocks noChangeShapeType="1"/>
            </p:cNvSpPr>
            <p:nvPr/>
          </p:nvSpPr>
          <p:spPr bwMode="auto">
            <a:xfrm>
              <a:off x="4021138" y="487203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4" name="Line 79"/>
            <p:cNvSpPr>
              <a:spLocks noChangeShapeType="1"/>
            </p:cNvSpPr>
            <p:nvPr/>
          </p:nvSpPr>
          <p:spPr bwMode="auto">
            <a:xfrm>
              <a:off x="4005264" y="438467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5" name="Line 80"/>
            <p:cNvSpPr>
              <a:spLocks noChangeShapeType="1"/>
            </p:cNvSpPr>
            <p:nvPr/>
          </p:nvSpPr>
          <p:spPr bwMode="auto">
            <a:xfrm>
              <a:off x="4076700" y="4329113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6" name="Line 81"/>
            <p:cNvSpPr>
              <a:spLocks noChangeShapeType="1"/>
            </p:cNvSpPr>
            <p:nvPr/>
          </p:nvSpPr>
          <p:spPr bwMode="auto">
            <a:xfrm>
              <a:off x="4060826" y="392112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7" name="Line 82"/>
            <p:cNvSpPr>
              <a:spLocks noChangeShapeType="1"/>
            </p:cNvSpPr>
            <p:nvPr/>
          </p:nvSpPr>
          <p:spPr bwMode="auto">
            <a:xfrm>
              <a:off x="4132263" y="38639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8" name="Line 83"/>
            <p:cNvSpPr>
              <a:spLocks noChangeShapeType="1"/>
            </p:cNvSpPr>
            <p:nvPr/>
          </p:nvSpPr>
          <p:spPr bwMode="auto">
            <a:xfrm>
              <a:off x="4114801" y="337502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9" name="Line 84"/>
            <p:cNvSpPr>
              <a:spLocks noChangeShapeType="1"/>
            </p:cNvSpPr>
            <p:nvPr/>
          </p:nvSpPr>
          <p:spPr bwMode="auto">
            <a:xfrm>
              <a:off x="4187825" y="331787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0" name="Line 85"/>
            <p:cNvSpPr>
              <a:spLocks noChangeShapeType="1"/>
            </p:cNvSpPr>
            <p:nvPr/>
          </p:nvSpPr>
          <p:spPr bwMode="auto">
            <a:xfrm>
              <a:off x="4171951" y="313690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1" name="Line 86"/>
            <p:cNvSpPr>
              <a:spLocks noChangeShapeType="1"/>
            </p:cNvSpPr>
            <p:nvPr/>
          </p:nvSpPr>
          <p:spPr bwMode="auto">
            <a:xfrm>
              <a:off x="4243388" y="30797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2" name="Line 87"/>
            <p:cNvSpPr>
              <a:spLocks noChangeShapeType="1"/>
            </p:cNvSpPr>
            <p:nvPr/>
          </p:nvSpPr>
          <p:spPr bwMode="auto">
            <a:xfrm>
              <a:off x="4227514" y="349250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3" name="Line 88"/>
            <p:cNvSpPr>
              <a:spLocks noChangeShapeType="1"/>
            </p:cNvSpPr>
            <p:nvPr/>
          </p:nvSpPr>
          <p:spPr bwMode="auto">
            <a:xfrm>
              <a:off x="4298950" y="343693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4" name="Line 89"/>
            <p:cNvSpPr>
              <a:spLocks noChangeShapeType="1"/>
            </p:cNvSpPr>
            <p:nvPr/>
          </p:nvSpPr>
          <p:spPr bwMode="auto">
            <a:xfrm>
              <a:off x="4281488" y="404177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5" name="Line 90"/>
            <p:cNvSpPr>
              <a:spLocks noChangeShapeType="1"/>
            </p:cNvSpPr>
            <p:nvPr/>
          </p:nvSpPr>
          <p:spPr bwMode="auto">
            <a:xfrm>
              <a:off x="4354513" y="39846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6" name="Line 91"/>
            <p:cNvSpPr>
              <a:spLocks noChangeShapeType="1"/>
            </p:cNvSpPr>
            <p:nvPr/>
          </p:nvSpPr>
          <p:spPr bwMode="auto">
            <a:xfrm>
              <a:off x="4338639" y="468630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7" name="Line 92"/>
            <p:cNvSpPr>
              <a:spLocks noChangeShapeType="1"/>
            </p:cNvSpPr>
            <p:nvPr/>
          </p:nvSpPr>
          <p:spPr bwMode="auto">
            <a:xfrm>
              <a:off x="4410075" y="462915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8" name="Line 93"/>
            <p:cNvSpPr>
              <a:spLocks noChangeShapeType="1"/>
            </p:cNvSpPr>
            <p:nvPr/>
          </p:nvSpPr>
          <p:spPr bwMode="auto">
            <a:xfrm>
              <a:off x="4392613" y="4926013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9" name="Line 94"/>
            <p:cNvSpPr>
              <a:spLocks noChangeShapeType="1"/>
            </p:cNvSpPr>
            <p:nvPr/>
          </p:nvSpPr>
          <p:spPr bwMode="auto">
            <a:xfrm>
              <a:off x="4465638" y="486886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0" name="Line 95"/>
            <p:cNvSpPr>
              <a:spLocks noChangeShapeType="1"/>
            </p:cNvSpPr>
            <p:nvPr/>
          </p:nvSpPr>
          <p:spPr bwMode="auto">
            <a:xfrm>
              <a:off x="4448176" y="484505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1" name="Line 96"/>
            <p:cNvSpPr>
              <a:spLocks noChangeShapeType="1"/>
            </p:cNvSpPr>
            <p:nvPr/>
          </p:nvSpPr>
          <p:spPr bwMode="auto">
            <a:xfrm>
              <a:off x="4521200" y="478790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2" name="Line 97"/>
            <p:cNvSpPr>
              <a:spLocks noChangeShapeType="1"/>
            </p:cNvSpPr>
            <p:nvPr/>
          </p:nvSpPr>
          <p:spPr bwMode="auto">
            <a:xfrm>
              <a:off x="4503738" y="463867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3" name="Line 98"/>
            <p:cNvSpPr>
              <a:spLocks noChangeShapeType="1"/>
            </p:cNvSpPr>
            <p:nvPr/>
          </p:nvSpPr>
          <p:spPr bwMode="auto">
            <a:xfrm>
              <a:off x="4576763" y="45815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4" name="Line 99"/>
            <p:cNvSpPr>
              <a:spLocks noChangeShapeType="1"/>
            </p:cNvSpPr>
            <p:nvPr/>
          </p:nvSpPr>
          <p:spPr bwMode="auto">
            <a:xfrm>
              <a:off x="4559301" y="410210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5" name="Line 100"/>
            <p:cNvSpPr>
              <a:spLocks noChangeShapeType="1"/>
            </p:cNvSpPr>
            <p:nvPr/>
          </p:nvSpPr>
          <p:spPr bwMode="auto">
            <a:xfrm>
              <a:off x="4632325" y="40449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6" name="Line 101"/>
            <p:cNvSpPr>
              <a:spLocks noChangeShapeType="1"/>
            </p:cNvSpPr>
            <p:nvPr/>
          </p:nvSpPr>
          <p:spPr bwMode="auto">
            <a:xfrm>
              <a:off x="4614863" y="38100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7" name="Line 102"/>
            <p:cNvSpPr>
              <a:spLocks noChangeShapeType="1"/>
            </p:cNvSpPr>
            <p:nvPr/>
          </p:nvSpPr>
          <p:spPr bwMode="auto">
            <a:xfrm>
              <a:off x="4686300" y="37528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8" name="Line 103"/>
            <p:cNvSpPr>
              <a:spLocks noChangeShapeType="1"/>
            </p:cNvSpPr>
            <p:nvPr/>
          </p:nvSpPr>
          <p:spPr bwMode="auto">
            <a:xfrm>
              <a:off x="4670426" y="3424238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9" name="Line 104"/>
            <p:cNvSpPr>
              <a:spLocks noChangeShapeType="1"/>
            </p:cNvSpPr>
            <p:nvPr/>
          </p:nvSpPr>
          <p:spPr bwMode="auto">
            <a:xfrm>
              <a:off x="4743450" y="336867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0" name="Line 105"/>
            <p:cNvSpPr>
              <a:spLocks noChangeShapeType="1"/>
            </p:cNvSpPr>
            <p:nvPr/>
          </p:nvSpPr>
          <p:spPr bwMode="auto">
            <a:xfrm>
              <a:off x="4725988" y="330517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1" name="Line 106"/>
            <p:cNvSpPr>
              <a:spLocks noChangeShapeType="1"/>
            </p:cNvSpPr>
            <p:nvPr/>
          </p:nvSpPr>
          <p:spPr bwMode="auto">
            <a:xfrm>
              <a:off x="4797425" y="3249613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2" name="Line 107"/>
            <p:cNvSpPr>
              <a:spLocks noChangeShapeType="1"/>
            </p:cNvSpPr>
            <p:nvPr/>
          </p:nvSpPr>
          <p:spPr bwMode="auto">
            <a:xfrm>
              <a:off x="4781551" y="3884613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3" name="Line 108"/>
            <p:cNvSpPr>
              <a:spLocks noChangeShapeType="1"/>
            </p:cNvSpPr>
            <p:nvPr/>
          </p:nvSpPr>
          <p:spPr bwMode="auto">
            <a:xfrm>
              <a:off x="4852988" y="382746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4" name="Line 109"/>
            <p:cNvSpPr>
              <a:spLocks noChangeShapeType="1"/>
            </p:cNvSpPr>
            <p:nvPr/>
          </p:nvSpPr>
          <p:spPr bwMode="auto">
            <a:xfrm>
              <a:off x="4837113" y="427672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5" name="Line 110"/>
            <p:cNvSpPr>
              <a:spLocks noChangeShapeType="1"/>
            </p:cNvSpPr>
            <p:nvPr/>
          </p:nvSpPr>
          <p:spPr bwMode="auto">
            <a:xfrm>
              <a:off x="4908550" y="42195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6" name="Line 111"/>
            <p:cNvSpPr>
              <a:spLocks noChangeShapeType="1"/>
            </p:cNvSpPr>
            <p:nvPr/>
          </p:nvSpPr>
          <p:spPr bwMode="auto">
            <a:xfrm>
              <a:off x="4892676" y="4662488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7" name="Line 112"/>
            <p:cNvSpPr>
              <a:spLocks noChangeShapeType="1"/>
            </p:cNvSpPr>
            <p:nvPr/>
          </p:nvSpPr>
          <p:spPr bwMode="auto">
            <a:xfrm>
              <a:off x="4964113" y="460533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8" name="Line 113"/>
            <p:cNvSpPr>
              <a:spLocks noChangeShapeType="1"/>
            </p:cNvSpPr>
            <p:nvPr/>
          </p:nvSpPr>
          <p:spPr bwMode="auto">
            <a:xfrm>
              <a:off x="4948238" y="475932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9" name="Line 114"/>
            <p:cNvSpPr>
              <a:spLocks noChangeShapeType="1"/>
            </p:cNvSpPr>
            <p:nvPr/>
          </p:nvSpPr>
          <p:spPr bwMode="auto">
            <a:xfrm>
              <a:off x="5019675" y="47021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0" name="Line 115"/>
            <p:cNvSpPr>
              <a:spLocks noChangeShapeType="1"/>
            </p:cNvSpPr>
            <p:nvPr/>
          </p:nvSpPr>
          <p:spPr bwMode="auto">
            <a:xfrm>
              <a:off x="5003801" y="473075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1" name="Line 116"/>
            <p:cNvSpPr>
              <a:spLocks noChangeShapeType="1"/>
            </p:cNvSpPr>
            <p:nvPr/>
          </p:nvSpPr>
          <p:spPr bwMode="auto">
            <a:xfrm>
              <a:off x="5075238" y="467518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2" name="Line 117"/>
            <p:cNvSpPr>
              <a:spLocks noChangeShapeType="1"/>
            </p:cNvSpPr>
            <p:nvPr/>
          </p:nvSpPr>
          <p:spPr bwMode="auto">
            <a:xfrm>
              <a:off x="5059363" y="44450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3" name="Line 118"/>
            <p:cNvSpPr>
              <a:spLocks noChangeShapeType="1"/>
            </p:cNvSpPr>
            <p:nvPr/>
          </p:nvSpPr>
          <p:spPr bwMode="auto">
            <a:xfrm>
              <a:off x="5130800" y="438943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4" name="Line 119"/>
            <p:cNvSpPr>
              <a:spLocks noChangeShapeType="1"/>
            </p:cNvSpPr>
            <p:nvPr/>
          </p:nvSpPr>
          <p:spPr bwMode="auto">
            <a:xfrm>
              <a:off x="5114926" y="4049713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5" name="Line 120"/>
            <p:cNvSpPr>
              <a:spLocks noChangeShapeType="1"/>
            </p:cNvSpPr>
            <p:nvPr/>
          </p:nvSpPr>
          <p:spPr bwMode="auto">
            <a:xfrm>
              <a:off x="5186363" y="399256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6" name="Line 121"/>
            <p:cNvSpPr>
              <a:spLocks noChangeShapeType="1"/>
            </p:cNvSpPr>
            <p:nvPr/>
          </p:nvSpPr>
          <p:spPr bwMode="auto">
            <a:xfrm>
              <a:off x="5170488" y="374332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7" name="Line 122"/>
            <p:cNvSpPr>
              <a:spLocks noChangeShapeType="1"/>
            </p:cNvSpPr>
            <p:nvPr/>
          </p:nvSpPr>
          <p:spPr bwMode="auto">
            <a:xfrm>
              <a:off x="5241925" y="3687763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8" name="Line 123"/>
            <p:cNvSpPr>
              <a:spLocks noChangeShapeType="1"/>
            </p:cNvSpPr>
            <p:nvPr/>
          </p:nvSpPr>
          <p:spPr bwMode="auto">
            <a:xfrm>
              <a:off x="5226051" y="3411538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9" name="Line 124"/>
            <p:cNvSpPr>
              <a:spLocks noChangeShapeType="1"/>
            </p:cNvSpPr>
            <p:nvPr/>
          </p:nvSpPr>
          <p:spPr bwMode="auto">
            <a:xfrm>
              <a:off x="5297488" y="335438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0" name="Line 125"/>
            <p:cNvSpPr>
              <a:spLocks noChangeShapeType="1"/>
            </p:cNvSpPr>
            <p:nvPr/>
          </p:nvSpPr>
          <p:spPr bwMode="auto">
            <a:xfrm>
              <a:off x="5281613" y="364807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1" name="Line 126"/>
            <p:cNvSpPr>
              <a:spLocks noChangeShapeType="1"/>
            </p:cNvSpPr>
            <p:nvPr/>
          </p:nvSpPr>
          <p:spPr bwMode="auto">
            <a:xfrm>
              <a:off x="5353050" y="35909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2" name="Line 127"/>
            <p:cNvSpPr>
              <a:spLocks noChangeShapeType="1"/>
            </p:cNvSpPr>
            <p:nvPr/>
          </p:nvSpPr>
          <p:spPr bwMode="auto">
            <a:xfrm>
              <a:off x="5337176" y="3976688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3" name="Line 128"/>
            <p:cNvSpPr>
              <a:spLocks noChangeShapeType="1"/>
            </p:cNvSpPr>
            <p:nvPr/>
          </p:nvSpPr>
          <p:spPr bwMode="auto">
            <a:xfrm>
              <a:off x="5408613" y="392112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4" name="Line 129"/>
            <p:cNvSpPr>
              <a:spLocks noChangeShapeType="1"/>
            </p:cNvSpPr>
            <p:nvPr/>
          </p:nvSpPr>
          <p:spPr bwMode="auto">
            <a:xfrm>
              <a:off x="5392738" y="4335463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5" name="Line 130"/>
            <p:cNvSpPr>
              <a:spLocks noChangeShapeType="1"/>
            </p:cNvSpPr>
            <p:nvPr/>
          </p:nvSpPr>
          <p:spPr bwMode="auto">
            <a:xfrm>
              <a:off x="5464175" y="427990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6" name="Line 131"/>
            <p:cNvSpPr>
              <a:spLocks noChangeShapeType="1"/>
            </p:cNvSpPr>
            <p:nvPr/>
          </p:nvSpPr>
          <p:spPr bwMode="auto">
            <a:xfrm>
              <a:off x="5448301" y="4548188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7" name="Line 132"/>
            <p:cNvSpPr>
              <a:spLocks noChangeShapeType="1"/>
            </p:cNvSpPr>
            <p:nvPr/>
          </p:nvSpPr>
          <p:spPr bwMode="auto">
            <a:xfrm>
              <a:off x="5519738" y="449103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8" name="Line 133"/>
            <p:cNvSpPr>
              <a:spLocks noChangeShapeType="1"/>
            </p:cNvSpPr>
            <p:nvPr/>
          </p:nvSpPr>
          <p:spPr bwMode="auto">
            <a:xfrm>
              <a:off x="5503863" y="467677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9" name="Line 134"/>
            <p:cNvSpPr>
              <a:spLocks noChangeShapeType="1"/>
            </p:cNvSpPr>
            <p:nvPr/>
          </p:nvSpPr>
          <p:spPr bwMode="auto">
            <a:xfrm>
              <a:off x="5575300" y="46196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0" name="Line 135"/>
            <p:cNvSpPr>
              <a:spLocks noChangeShapeType="1"/>
            </p:cNvSpPr>
            <p:nvPr/>
          </p:nvSpPr>
          <p:spPr bwMode="auto">
            <a:xfrm>
              <a:off x="5559426" y="453390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1" name="Line 136"/>
            <p:cNvSpPr>
              <a:spLocks noChangeShapeType="1"/>
            </p:cNvSpPr>
            <p:nvPr/>
          </p:nvSpPr>
          <p:spPr bwMode="auto">
            <a:xfrm>
              <a:off x="5630863" y="447833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2" name="Line 137"/>
            <p:cNvSpPr>
              <a:spLocks noChangeShapeType="1"/>
            </p:cNvSpPr>
            <p:nvPr/>
          </p:nvSpPr>
          <p:spPr bwMode="auto">
            <a:xfrm>
              <a:off x="5614989" y="4335463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3" name="Line 138"/>
            <p:cNvSpPr>
              <a:spLocks noChangeShapeType="1"/>
            </p:cNvSpPr>
            <p:nvPr/>
          </p:nvSpPr>
          <p:spPr bwMode="auto">
            <a:xfrm>
              <a:off x="5686425" y="427990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4" name="Line 139"/>
            <p:cNvSpPr>
              <a:spLocks noChangeShapeType="1"/>
            </p:cNvSpPr>
            <p:nvPr/>
          </p:nvSpPr>
          <p:spPr bwMode="auto">
            <a:xfrm>
              <a:off x="5670551" y="408940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5" name="Line 140"/>
            <p:cNvSpPr>
              <a:spLocks noChangeShapeType="1"/>
            </p:cNvSpPr>
            <p:nvPr/>
          </p:nvSpPr>
          <p:spPr bwMode="auto">
            <a:xfrm>
              <a:off x="5741988" y="40322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6" name="Line 141"/>
            <p:cNvSpPr>
              <a:spLocks noChangeShapeType="1"/>
            </p:cNvSpPr>
            <p:nvPr/>
          </p:nvSpPr>
          <p:spPr bwMode="auto">
            <a:xfrm>
              <a:off x="5726114" y="353695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7" name="Line 142"/>
            <p:cNvSpPr>
              <a:spLocks noChangeShapeType="1"/>
            </p:cNvSpPr>
            <p:nvPr/>
          </p:nvSpPr>
          <p:spPr bwMode="auto">
            <a:xfrm>
              <a:off x="5797550" y="347980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8" name="Line 143"/>
            <p:cNvSpPr>
              <a:spLocks noChangeShapeType="1"/>
            </p:cNvSpPr>
            <p:nvPr/>
          </p:nvSpPr>
          <p:spPr bwMode="auto">
            <a:xfrm>
              <a:off x="5781676" y="3443288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9" name="Line 144"/>
            <p:cNvSpPr>
              <a:spLocks noChangeShapeType="1"/>
            </p:cNvSpPr>
            <p:nvPr/>
          </p:nvSpPr>
          <p:spPr bwMode="auto">
            <a:xfrm>
              <a:off x="5853113" y="338772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0" name="Line 145"/>
            <p:cNvSpPr>
              <a:spLocks noChangeShapeType="1"/>
            </p:cNvSpPr>
            <p:nvPr/>
          </p:nvSpPr>
          <p:spPr bwMode="auto">
            <a:xfrm>
              <a:off x="5837239" y="379412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1" name="Line 146"/>
            <p:cNvSpPr>
              <a:spLocks noChangeShapeType="1"/>
            </p:cNvSpPr>
            <p:nvPr/>
          </p:nvSpPr>
          <p:spPr bwMode="auto">
            <a:xfrm>
              <a:off x="5908675" y="3738563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2" name="Line 147"/>
            <p:cNvSpPr>
              <a:spLocks noChangeShapeType="1"/>
            </p:cNvSpPr>
            <p:nvPr/>
          </p:nvSpPr>
          <p:spPr bwMode="auto">
            <a:xfrm>
              <a:off x="5892801" y="403542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3" name="Line 148"/>
            <p:cNvSpPr>
              <a:spLocks noChangeShapeType="1"/>
            </p:cNvSpPr>
            <p:nvPr/>
          </p:nvSpPr>
          <p:spPr bwMode="auto">
            <a:xfrm>
              <a:off x="5964238" y="39782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4" name="Line 149"/>
            <p:cNvSpPr>
              <a:spLocks noChangeShapeType="1"/>
            </p:cNvSpPr>
            <p:nvPr/>
          </p:nvSpPr>
          <p:spPr bwMode="auto">
            <a:xfrm>
              <a:off x="5948364" y="432117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5" name="Line 150"/>
            <p:cNvSpPr>
              <a:spLocks noChangeShapeType="1"/>
            </p:cNvSpPr>
            <p:nvPr/>
          </p:nvSpPr>
          <p:spPr bwMode="auto">
            <a:xfrm>
              <a:off x="6019800" y="42640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6" name="Line 151"/>
            <p:cNvSpPr>
              <a:spLocks noChangeShapeType="1"/>
            </p:cNvSpPr>
            <p:nvPr/>
          </p:nvSpPr>
          <p:spPr bwMode="auto">
            <a:xfrm>
              <a:off x="6003926" y="447992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7" name="Line 152"/>
            <p:cNvSpPr>
              <a:spLocks noChangeShapeType="1"/>
            </p:cNvSpPr>
            <p:nvPr/>
          </p:nvSpPr>
          <p:spPr bwMode="auto">
            <a:xfrm>
              <a:off x="6075363" y="44227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8" name="Line 153"/>
            <p:cNvSpPr>
              <a:spLocks noChangeShapeType="1"/>
            </p:cNvSpPr>
            <p:nvPr/>
          </p:nvSpPr>
          <p:spPr bwMode="auto">
            <a:xfrm>
              <a:off x="6057901" y="443547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9" name="Line 154"/>
            <p:cNvSpPr>
              <a:spLocks noChangeShapeType="1"/>
            </p:cNvSpPr>
            <p:nvPr/>
          </p:nvSpPr>
          <p:spPr bwMode="auto">
            <a:xfrm>
              <a:off x="6130925" y="43783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0" name="Line 155"/>
            <p:cNvSpPr>
              <a:spLocks noChangeShapeType="1"/>
            </p:cNvSpPr>
            <p:nvPr/>
          </p:nvSpPr>
          <p:spPr bwMode="auto">
            <a:xfrm>
              <a:off x="6115051" y="430847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1" name="Line 156"/>
            <p:cNvSpPr>
              <a:spLocks noChangeShapeType="1"/>
            </p:cNvSpPr>
            <p:nvPr/>
          </p:nvSpPr>
          <p:spPr bwMode="auto">
            <a:xfrm>
              <a:off x="6186488" y="425132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2" name="Line 157"/>
            <p:cNvSpPr>
              <a:spLocks noChangeShapeType="1"/>
            </p:cNvSpPr>
            <p:nvPr/>
          </p:nvSpPr>
          <p:spPr bwMode="auto">
            <a:xfrm>
              <a:off x="6169026" y="4059238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3" name="Line 158"/>
            <p:cNvSpPr>
              <a:spLocks noChangeShapeType="1"/>
            </p:cNvSpPr>
            <p:nvPr/>
          </p:nvSpPr>
          <p:spPr bwMode="auto">
            <a:xfrm>
              <a:off x="6242050" y="400367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4" name="Line 159"/>
            <p:cNvSpPr>
              <a:spLocks noChangeShapeType="1"/>
            </p:cNvSpPr>
            <p:nvPr/>
          </p:nvSpPr>
          <p:spPr bwMode="auto">
            <a:xfrm>
              <a:off x="6224588" y="3830638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5" name="Line 160"/>
            <p:cNvSpPr>
              <a:spLocks noChangeShapeType="1"/>
            </p:cNvSpPr>
            <p:nvPr/>
          </p:nvSpPr>
          <p:spPr bwMode="auto">
            <a:xfrm>
              <a:off x="6297613" y="377507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6" name="Line 161"/>
            <p:cNvSpPr>
              <a:spLocks noChangeShapeType="1"/>
            </p:cNvSpPr>
            <p:nvPr/>
          </p:nvSpPr>
          <p:spPr bwMode="auto">
            <a:xfrm>
              <a:off x="6280151" y="360045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7" name="Line 162"/>
            <p:cNvSpPr>
              <a:spLocks noChangeShapeType="1"/>
            </p:cNvSpPr>
            <p:nvPr/>
          </p:nvSpPr>
          <p:spPr bwMode="auto">
            <a:xfrm>
              <a:off x="6353175" y="354330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8" name="Line 163"/>
            <p:cNvSpPr>
              <a:spLocks noChangeShapeType="1"/>
            </p:cNvSpPr>
            <p:nvPr/>
          </p:nvSpPr>
          <p:spPr bwMode="auto">
            <a:xfrm>
              <a:off x="6335713" y="3643313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9" name="Line 164"/>
            <p:cNvSpPr>
              <a:spLocks noChangeShapeType="1"/>
            </p:cNvSpPr>
            <p:nvPr/>
          </p:nvSpPr>
          <p:spPr bwMode="auto">
            <a:xfrm>
              <a:off x="6408738" y="358775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0" name="Line 165"/>
            <p:cNvSpPr>
              <a:spLocks noChangeShapeType="1"/>
            </p:cNvSpPr>
            <p:nvPr/>
          </p:nvSpPr>
          <p:spPr bwMode="auto">
            <a:xfrm>
              <a:off x="6391276" y="390842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1" name="Line 166"/>
            <p:cNvSpPr>
              <a:spLocks noChangeShapeType="1"/>
            </p:cNvSpPr>
            <p:nvPr/>
          </p:nvSpPr>
          <p:spPr bwMode="auto">
            <a:xfrm>
              <a:off x="6462713" y="385127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2" name="Line 167"/>
            <p:cNvSpPr>
              <a:spLocks noChangeShapeType="1"/>
            </p:cNvSpPr>
            <p:nvPr/>
          </p:nvSpPr>
          <p:spPr bwMode="auto">
            <a:xfrm>
              <a:off x="6446838" y="41275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3" name="Line 168"/>
            <p:cNvSpPr>
              <a:spLocks noChangeShapeType="1"/>
            </p:cNvSpPr>
            <p:nvPr/>
          </p:nvSpPr>
          <p:spPr bwMode="auto">
            <a:xfrm>
              <a:off x="6518275" y="40703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4" name="Line 169"/>
            <p:cNvSpPr>
              <a:spLocks noChangeShapeType="1"/>
            </p:cNvSpPr>
            <p:nvPr/>
          </p:nvSpPr>
          <p:spPr bwMode="auto">
            <a:xfrm>
              <a:off x="6502401" y="4316413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5" name="Line 170"/>
            <p:cNvSpPr>
              <a:spLocks noChangeShapeType="1"/>
            </p:cNvSpPr>
            <p:nvPr/>
          </p:nvSpPr>
          <p:spPr bwMode="auto">
            <a:xfrm>
              <a:off x="6573838" y="425926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6" name="Line 171"/>
            <p:cNvSpPr>
              <a:spLocks noChangeShapeType="1"/>
            </p:cNvSpPr>
            <p:nvPr/>
          </p:nvSpPr>
          <p:spPr bwMode="auto">
            <a:xfrm>
              <a:off x="6557963" y="43307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7" name="Line 172"/>
            <p:cNvSpPr>
              <a:spLocks noChangeShapeType="1"/>
            </p:cNvSpPr>
            <p:nvPr/>
          </p:nvSpPr>
          <p:spPr bwMode="auto">
            <a:xfrm>
              <a:off x="6629400" y="427513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8" name="Line 173"/>
            <p:cNvSpPr>
              <a:spLocks noChangeShapeType="1"/>
            </p:cNvSpPr>
            <p:nvPr/>
          </p:nvSpPr>
          <p:spPr bwMode="auto">
            <a:xfrm>
              <a:off x="6613526" y="422910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9" name="Line 174"/>
            <p:cNvSpPr>
              <a:spLocks noChangeShapeType="1"/>
            </p:cNvSpPr>
            <p:nvPr/>
          </p:nvSpPr>
          <p:spPr bwMode="auto">
            <a:xfrm>
              <a:off x="6684963" y="41719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0" name="Line 175"/>
            <p:cNvSpPr>
              <a:spLocks noChangeShapeType="1"/>
            </p:cNvSpPr>
            <p:nvPr/>
          </p:nvSpPr>
          <p:spPr bwMode="auto">
            <a:xfrm>
              <a:off x="6669088" y="4259263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1" name="Line 176"/>
            <p:cNvSpPr>
              <a:spLocks noChangeShapeType="1"/>
            </p:cNvSpPr>
            <p:nvPr/>
          </p:nvSpPr>
          <p:spPr bwMode="auto">
            <a:xfrm>
              <a:off x="6740525" y="420211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2" name="Line 177"/>
            <p:cNvSpPr>
              <a:spLocks noChangeShapeType="1"/>
            </p:cNvSpPr>
            <p:nvPr/>
          </p:nvSpPr>
          <p:spPr bwMode="auto">
            <a:xfrm>
              <a:off x="6724651" y="4103688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3" name="Line 178"/>
            <p:cNvSpPr>
              <a:spLocks noChangeShapeType="1"/>
            </p:cNvSpPr>
            <p:nvPr/>
          </p:nvSpPr>
          <p:spPr bwMode="auto">
            <a:xfrm>
              <a:off x="6796088" y="404653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4" name="Line 179"/>
            <p:cNvSpPr>
              <a:spLocks noChangeShapeType="1"/>
            </p:cNvSpPr>
            <p:nvPr/>
          </p:nvSpPr>
          <p:spPr bwMode="auto">
            <a:xfrm>
              <a:off x="6780213" y="38227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5" name="Line 180"/>
            <p:cNvSpPr>
              <a:spLocks noChangeShapeType="1"/>
            </p:cNvSpPr>
            <p:nvPr/>
          </p:nvSpPr>
          <p:spPr bwMode="auto">
            <a:xfrm>
              <a:off x="6851650" y="376713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6" name="Line 181"/>
            <p:cNvSpPr>
              <a:spLocks noChangeShapeType="1"/>
            </p:cNvSpPr>
            <p:nvPr/>
          </p:nvSpPr>
          <p:spPr bwMode="auto">
            <a:xfrm>
              <a:off x="6835776" y="373062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7" name="Line 182"/>
            <p:cNvSpPr>
              <a:spLocks noChangeShapeType="1"/>
            </p:cNvSpPr>
            <p:nvPr/>
          </p:nvSpPr>
          <p:spPr bwMode="auto">
            <a:xfrm>
              <a:off x="6907213" y="36734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8" name="Line 183"/>
            <p:cNvSpPr>
              <a:spLocks noChangeShapeType="1"/>
            </p:cNvSpPr>
            <p:nvPr/>
          </p:nvSpPr>
          <p:spPr bwMode="auto">
            <a:xfrm>
              <a:off x="6891339" y="3748088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9" name="Line 184"/>
            <p:cNvSpPr>
              <a:spLocks noChangeShapeType="1"/>
            </p:cNvSpPr>
            <p:nvPr/>
          </p:nvSpPr>
          <p:spPr bwMode="auto">
            <a:xfrm>
              <a:off x="6962775" y="369093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0" name="Line 185"/>
            <p:cNvSpPr>
              <a:spLocks noChangeShapeType="1"/>
            </p:cNvSpPr>
            <p:nvPr/>
          </p:nvSpPr>
          <p:spPr bwMode="auto">
            <a:xfrm>
              <a:off x="6946901" y="398145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1" name="Line 186"/>
            <p:cNvSpPr>
              <a:spLocks noChangeShapeType="1"/>
            </p:cNvSpPr>
            <p:nvPr/>
          </p:nvSpPr>
          <p:spPr bwMode="auto">
            <a:xfrm>
              <a:off x="7018338" y="392588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2" name="Line 187"/>
            <p:cNvSpPr>
              <a:spLocks noChangeShapeType="1"/>
            </p:cNvSpPr>
            <p:nvPr/>
          </p:nvSpPr>
          <p:spPr bwMode="auto">
            <a:xfrm>
              <a:off x="7002464" y="4233863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3" name="Line 188"/>
            <p:cNvSpPr>
              <a:spLocks noChangeShapeType="1"/>
            </p:cNvSpPr>
            <p:nvPr/>
          </p:nvSpPr>
          <p:spPr bwMode="auto">
            <a:xfrm>
              <a:off x="7073900" y="417671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4" name="Line 189"/>
            <p:cNvSpPr>
              <a:spLocks noChangeShapeType="1"/>
            </p:cNvSpPr>
            <p:nvPr/>
          </p:nvSpPr>
          <p:spPr bwMode="auto">
            <a:xfrm>
              <a:off x="7058026" y="428942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5" name="Line 190"/>
            <p:cNvSpPr>
              <a:spLocks noChangeShapeType="1"/>
            </p:cNvSpPr>
            <p:nvPr/>
          </p:nvSpPr>
          <p:spPr bwMode="auto">
            <a:xfrm>
              <a:off x="7129463" y="42322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6" name="Line 191"/>
            <p:cNvSpPr>
              <a:spLocks noChangeShapeType="1"/>
            </p:cNvSpPr>
            <p:nvPr/>
          </p:nvSpPr>
          <p:spPr bwMode="auto">
            <a:xfrm>
              <a:off x="7113588" y="4341813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7" name="Line 192"/>
            <p:cNvSpPr>
              <a:spLocks noChangeShapeType="1"/>
            </p:cNvSpPr>
            <p:nvPr/>
          </p:nvSpPr>
          <p:spPr bwMode="auto">
            <a:xfrm>
              <a:off x="7185025" y="428466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8" name="Line 193"/>
            <p:cNvSpPr>
              <a:spLocks noChangeShapeType="1"/>
            </p:cNvSpPr>
            <p:nvPr/>
          </p:nvSpPr>
          <p:spPr bwMode="auto">
            <a:xfrm>
              <a:off x="7169151" y="4170363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9" name="Line 194"/>
            <p:cNvSpPr>
              <a:spLocks noChangeShapeType="1"/>
            </p:cNvSpPr>
            <p:nvPr/>
          </p:nvSpPr>
          <p:spPr bwMode="auto">
            <a:xfrm>
              <a:off x="7240588" y="411480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0" name="Line 195"/>
            <p:cNvSpPr>
              <a:spLocks noChangeShapeType="1"/>
            </p:cNvSpPr>
            <p:nvPr/>
          </p:nvSpPr>
          <p:spPr bwMode="auto">
            <a:xfrm>
              <a:off x="7224714" y="398145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1" name="Line 196"/>
            <p:cNvSpPr>
              <a:spLocks noChangeShapeType="1"/>
            </p:cNvSpPr>
            <p:nvPr/>
          </p:nvSpPr>
          <p:spPr bwMode="auto">
            <a:xfrm>
              <a:off x="7296150" y="392588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2" name="Line 197"/>
            <p:cNvSpPr>
              <a:spLocks noChangeShapeType="1"/>
            </p:cNvSpPr>
            <p:nvPr/>
          </p:nvSpPr>
          <p:spPr bwMode="auto">
            <a:xfrm>
              <a:off x="7280276" y="3808413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3" name="Line 198"/>
            <p:cNvSpPr>
              <a:spLocks noChangeShapeType="1"/>
            </p:cNvSpPr>
            <p:nvPr/>
          </p:nvSpPr>
          <p:spPr bwMode="auto">
            <a:xfrm>
              <a:off x="7351713" y="375126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4" name="Line 199"/>
            <p:cNvSpPr>
              <a:spLocks noChangeShapeType="1"/>
            </p:cNvSpPr>
            <p:nvPr/>
          </p:nvSpPr>
          <p:spPr bwMode="auto">
            <a:xfrm>
              <a:off x="7335839" y="383222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5" name="Line 200"/>
            <p:cNvSpPr>
              <a:spLocks noChangeShapeType="1"/>
            </p:cNvSpPr>
            <p:nvPr/>
          </p:nvSpPr>
          <p:spPr bwMode="auto">
            <a:xfrm>
              <a:off x="7407275" y="37750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6" name="Line 201"/>
            <p:cNvSpPr>
              <a:spLocks noChangeShapeType="1"/>
            </p:cNvSpPr>
            <p:nvPr/>
          </p:nvSpPr>
          <p:spPr bwMode="auto">
            <a:xfrm>
              <a:off x="7389813" y="3722688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7" name="Line 202"/>
            <p:cNvSpPr>
              <a:spLocks noChangeShapeType="1"/>
            </p:cNvSpPr>
            <p:nvPr/>
          </p:nvSpPr>
          <p:spPr bwMode="auto">
            <a:xfrm>
              <a:off x="7462838" y="366712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8" name="Line 203"/>
            <p:cNvSpPr>
              <a:spLocks noChangeShapeType="1"/>
            </p:cNvSpPr>
            <p:nvPr/>
          </p:nvSpPr>
          <p:spPr bwMode="auto">
            <a:xfrm>
              <a:off x="7446964" y="382587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9" name="Line 204"/>
            <p:cNvSpPr>
              <a:spLocks noChangeShapeType="1"/>
            </p:cNvSpPr>
            <p:nvPr/>
          </p:nvSpPr>
          <p:spPr bwMode="auto">
            <a:xfrm>
              <a:off x="7518400" y="3770313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0" name="Line 205"/>
            <p:cNvSpPr>
              <a:spLocks noChangeShapeType="1"/>
            </p:cNvSpPr>
            <p:nvPr/>
          </p:nvSpPr>
          <p:spPr bwMode="auto">
            <a:xfrm>
              <a:off x="7500938" y="422592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1" name="Line 206"/>
            <p:cNvSpPr>
              <a:spLocks noChangeShapeType="1"/>
            </p:cNvSpPr>
            <p:nvPr/>
          </p:nvSpPr>
          <p:spPr bwMode="auto">
            <a:xfrm>
              <a:off x="7573963" y="41687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2" name="Line 207"/>
            <p:cNvSpPr>
              <a:spLocks noChangeShapeType="1"/>
            </p:cNvSpPr>
            <p:nvPr/>
          </p:nvSpPr>
          <p:spPr bwMode="auto">
            <a:xfrm>
              <a:off x="7556501" y="425767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3" name="Line 208"/>
            <p:cNvSpPr>
              <a:spLocks noChangeShapeType="1"/>
            </p:cNvSpPr>
            <p:nvPr/>
          </p:nvSpPr>
          <p:spPr bwMode="auto">
            <a:xfrm>
              <a:off x="7629525" y="42005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4" name="Line 209"/>
            <p:cNvSpPr>
              <a:spLocks noChangeShapeType="1"/>
            </p:cNvSpPr>
            <p:nvPr/>
          </p:nvSpPr>
          <p:spPr bwMode="auto">
            <a:xfrm>
              <a:off x="7612063" y="42545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5" name="Line 211"/>
            <p:cNvSpPr>
              <a:spLocks noChangeShapeType="1"/>
            </p:cNvSpPr>
            <p:nvPr/>
          </p:nvSpPr>
          <p:spPr bwMode="auto">
            <a:xfrm>
              <a:off x="7685088" y="41973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6" name="Line 212"/>
            <p:cNvSpPr>
              <a:spLocks noChangeShapeType="1"/>
            </p:cNvSpPr>
            <p:nvPr/>
          </p:nvSpPr>
          <p:spPr bwMode="auto">
            <a:xfrm>
              <a:off x="7667626" y="416242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7" name="Line 213"/>
            <p:cNvSpPr>
              <a:spLocks noChangeShapeType="1"/>
            </p:cNvSpPr>
            <p:nvPr/>
          </p:nvSpPr>
          <p:spPr bwMode="auto">
            <a:xfrm>
              <a:off x="7740650" y="41052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8" name="Line 214"/>
            <p:cNvSpPr>
              <a:spLocks noChangeShapeType="1"/>
            </p:cNvSpPr>
            <p:nvPr/>
          </p:nvSpPr>
          <p:spPr bwMode="auto">
            <a:xfrm>
              <a:off x="7723188" y="4049713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9" name="Line 215"/>
            <p:cNvSpPr>
              <a:spLocks noChangeShapeType="1"/>
            </p:cNvSpPr>
            <p:nvPr/>
          </p:nvSpPr>
          <p:spPr bwMode="auto">
            <a:xfrm>
              <a:off x="7796213" y="399256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0" name="Line 216"/>
            <p:cNvSpPr>
              <a:spLocks noChangeShapeType="1"/>
            </p:cNvSpPr>
            <p:nvPr/>
          </p:nvSpPr>
          <p:spPr bwMode="auto">
            <a:xfrm>
              <a:off x="7778751" y="387350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1" name="Line 217"/>
            <p:cNvSpPr>
              <a:spLocks noChangeShapeType="1"/>
            </p:cNvSpPr>
            <p:nvPr/>
          </p:nvSpPr>
          <p:spPr bwMode="auto">
            <a:xfrm>
              <a:off x="7851775" y="38163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2" name="Line 218"/>
            <p:cNvSpPr>
              <a:spLocks noChangeShapeType="1"/>
            </p:cNvSpPr>
            <p:nvPr/>
          </p:nvSpPr>
          <p:spPr bwMode="auto">
            <a:xfrm>
              <a:off x="7834313" y="38608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3" name="Line 219"/>
            <p:cNvSpPr>
              <a:spLocks noChangeShapeType="1"/>
            </p:cNvSpPr>
            <p:nvPr/>
          </p:nvSpPr>
          <p:spPr bwMode="auto">
            <a:xfrm>
              <a:off x="7907338" y="380523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4" name="Line 220"/>
            <p:cNvSpPr>
              <a:spLocks noChangeShapeType="1"/>
            </p:cNvSpPr>
            <p:nvPr/>
          </p:nvSpPr>
          <p:spPr bwMode="auto">
            <a:xfrm>
              <a:off x="7889876" y="367665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5" name="Line 221"/>
            <p:cNvSpPr>
              <a:spLocks noChangeShapeType="1"/>
            </p:cNvSpPr>
            <p:nvPr/>
          </p:nvSpPr>
          <p:spPr bwMode="auto">
            <a:xfrm>
              <a:off x="7961313" y="362108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6" name="Line 222"/>
            <p:cNvSpPr>
              <a:spLocks noChangeShapeType="1"/>
            </p:cNvSpPr>
            <p:nvPr/>
          </p:nvSpPr>
          <p:spPr bwMode="auto">
            <a:xfrm>
              <a:off x="7945438" y="38354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7" name="Line 223"/>
            <p:cNvSpPr>
              <a:spLocks noChangeShapeType="1"/>
            </p:cNvSpPr>
            <p:nvPr/>
          </p:nvSpPr>
          <p:spPr bwMode="auto">
            <a:xfrm>
              <a:off x="8018463" y="37782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8" name="Line 224"/>
            <p:cNvSpPr>
              <a:spLocks noChangeShapeType="1"/>
            </p:cNvSpPr>
            <p:nvPr/>
          </p:nvSpPr>
          <p:spPr bwMode="auto">
            <a:xfrm>
              <a:off x="8001001" y="3916363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9" name="Line 225"/>
            <p:cNvSpPr>
              <a:spLocks noChangeShapeType="1"/>
            </p:cNvSpPr>
            <p:nvPr/>
          </p:nvSpPr>
          <p:spPr bwMode="auto">
            <a:xfrm>
              <a:off x="8072438" y="385921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0" name="Line 226"/>
            <p:cNvSpPr>
              <a:spLocks noChangeShapeType="1"/>
            </p:cNvSpPr>
            <p:nvPr/>
          </p:nvSpPr>
          <p:spPr bwMode="auto">
            <a:xfrm>
              <a:off x="8056563" y="405447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1" name="Line 227"/>
            <p:cNvSpPr>
              <a:spLocks noChangeShapeType="1"/>
            </p:cNvSpPr>
            <p:nvPr/>
          </p:nvSpPr>
          <p:spPr bwMode="auto">
            <a:xfrm>
              <a:off x="8128000" y="39973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2" name="Line 228"/>
            <p:cNvSpPr>
              <a:spLocks noChangeShapeType="1"/>
            </p:cNvSpPr>
            <p:nvPr/>
          </p:nvSpPr>
          <p:spPr bwMode="auto">
            <a:xfrm>
              <a:off x="8112126" y="415607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3" name="Line 229"/>
            <p:cNvSpPr>
              <a:spLocks noChangeShapeType="1"/>
            </p:cNvSpPr>
            <p:nvPr/>
          </p:nvSpPr>
          <p:spPr bwMode="auto">
            <a:xfrm>
              <a:off x="8183563" y="40989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4" name="Line 230"/>
            <p:cNvSpPr>
              <a:spLocks noChangeShapeType="1"/>
            </p:cNvSpPr>
            <p:nvPr/>
          </p:nvSpPr>
          <p:spPr bwMode="auto">
            <a:xfrm>
              <a:off x="8167688" y="4094163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5" name="Line 231"/>
            <p:cNvSpPr>
              <a:spLocks noChangeShapeType="1"/>
            </p:cNvSpPr>
            <p:nvPr/>
          </p:nvSpPr>
          <p:spPr bwMode="auto">
            <a:xfrm>
              <a:off x="8239125" y="403860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6" name="Line 232"/>
            <p:cNvSpPr>
              <a:spLocks noChangeShapeType="1"/>
            </p:cNvSpPr>
            <p:nvPr/>
          </p:nvSpPr>
          <p:spPr bwMode="auto">
            <a:xfrm>
              <a:off x="8223251" y="4056063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7" name="Line 233"/>
            <p:cNvSpPr>
              <a:spLocks noChangeShapeType="1"/>
            </p:cNvSpPr>
            <p:nvPr/>
          </p:nvSpPr>
          <p:spPr bwMode="auto">
            <a:xfrm>
              <a:off x="8294688" y="399891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8" name="Line 234"/>
            <p:cNvSpPr>
              <a:spLocks noChangeShapeType="1"/>
            </p:cNvSpPr>
            <p:nvPr/>
          </p:nvSpPr>
          <p:spPr bwMode="auto">
            <a:xfrm>
              <a:off x="8278813" y="391477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9" name="Line 235"/>
            <p:cNvSpPr>
              <a:spLocks noChangeShapeType="1"/>
            </p:cNvSpPr>
            <p:nvPr/>
          </p:nvSpPr>
          <p:spPr bwMode="auto">
            <a:xfrm>
              <a:off x="8350250" y="38576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0" name="Line 236"/>
            <p:cNvSpPr>
              <a:spLocks noChangeShapeType="1"/>
            </p:cNvSpPr>
            <p:nvPr/>
          </p:nvSpPr>
          <p:spPr bwMode="auto">
            <a:xfrm>
              <a:off x="8334376" y="3836988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1" name="Line 237"/>
            <p:cNvSpPr>
              <a:spLocks noChangeShapeType="1"/>
            </p:cNvSpPr>
            <p:nvPr/>
          </p:nvSpPr>
          <p:spPr bwMode="auto">
            <a:xfrm>
              <a:off x="8405813" y="378142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2" name="Line 238"/>
            <p:cNvSpPr>
              <a:spLocks noChangeShapeType="1"/>
            </p:cNvSpPr>
            <p:nvPr/>
          </p:nvSpPr>
          <p:spPr bwMode="auto">
            <a:xfrm>
              <a:off x="8389938" y="372110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3" name="Line 239"/>
            <p:cNvSpPr>
              <a:spLocks noChangeShapeType="1"/>
            </p:cNvSpPr>
            <p:nvPr/>
          </p:nvSpPr>
          <p:spPr bwMode="auto">
            <a:xfrm>
              <a:off x="8461375" y="36639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4" name="Line 240"/>
            <p:cNvSpPr>
              <a:spLocks noChangeShapeType="1"/>
            </p:cNvSpPr>
            <p:nvPr/>
          </p:nvSpPr>
          <p:spPr bwMode="auto">
            <a:xfrm>
              <a:off x="8445501" y="371157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5" name="Line 241"/>
            <p:cNvSpPr>
              <a:spLocks noChangeShapeType="1"/>
            </p:cNvSpPr>
            <p:nvPr/>
          </p:nvSpPr>
          <p:spPr bwMode="auto">
            <a:xfrm>
              <a:off x="8516938" y="36544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6" name="Line 242"/>
            <p:cNvSpPr>
              <a:spLocks noChangeShapeType="1"/>
            </p:cNvSpPr>
            <p:nvPr/>
          </p:nvSpPr>
          <p:spPr bwMode="auto">
            <a:xfrm>
              <a:off x="8501063" y="3709988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7" name="Line 243"/>
            <p:cNvSpPr>
              <a:spLocks noChangeShapeType="1"/>
            </p:cNvSpPr>
            <p:nvPr/>
          </p:nvSpPr>
          <p:spPr bwMode="auto">
            <a:xfrm>
              <a:off x="8572500" y="365442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8" name="Line 244"/>
            <p:cNvSpPr>
              <a:spLocks noChangeShapeType="1"/>
            </p:cNvSpPr>
            <p:nvPr/>
          </p:nvSpPr>
          <p:spPr bwMode="auto">
            <a:xfrm>
              <a:off x="8556626" y="386397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9" name="Line 245"/>
            <p:cNvSpPr>
              <a:spLocks noChangeShapeType="1"/>
            </p:cNvSpPr>
            <p:nvPr/>
          </p:nvSpPr>
          <p:spPr bwMode="auto">
            <a:xfrm>
              <a:off x="8628063" y="38068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0" name="Line 246"/>
            <p:cNvSpPr>
              <a:spLocks noChangeShapeType="1"/>
            </p:cNvSpPr>
            <p:nvPr/>
          </p:nvSpPr>
          <p:spPr bwMode="auto">
            <a:xfrm>
              <a:off x="8612188" y="3919538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1" name="Line 247"/>
            <p:cNvSpPr>
              <a:spLocks noChangeShapeType="1"/>
            </p:cNvSpPr>
            <p:nvPr/>
          </p:nvSpPr>
          <p:spPr bwMode="auto">
            <a:xfrm>
              <a:off x="8683625" y="386397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2" name="Line 248"/>
            <p:cNvSpPr>
              <a:spLocks noChangeShapeType="1"/>
            </p:cNvSpPr>
            <p:nvPr/>
          </p:nvSpPr>
          <p:spPr bwMode="auto">
            <a:xfrm>
              <a:off x="8667751" y="4100513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3" name="Line 249"/>
            <p:cNvSpPr>
              <a:spLocks noChangeShapeType="1"/>
            </p:cNvSpPr>
            <p:nvPr/>
          </p:nvSpPr>
          <p:spPr bwMode="auto">
            <a:xfrm>
              <a:off x="8739188" y="404495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4" name="Line 250"/>
            <p:cNvSpPr>
              <a:spLocks noChangeShapeType="1"/>
            </p:cNvSpPr>
            <p:nvPr/>
          </p:nvSpPr>
          <p:spPr bwMode="auto">
            <a:xfrm>
              <a:off x="8723313" y="3957638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5" name="Line 251"/>
            <p:cNvSpPr>
              <a:spLocks noChangeShapeType="1"/>
            </p:cNvSpPr>
            <p:nvPr/>
          </p:nvSpPr>
          <p:spPr bwMode="auto">
            <a:xfrm>
              <a:off x="8794750" y="390207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6" name="Line 252"/>
            <p:cNvSpPr>
              <a:spLocks noChangeShapeType="1"/>
            </p:cNvSpPr>
            <p:nvPr/>
          </p:nvSpPr>
          <p:spPr bwMode="auto">
            <a:xfrm>
              <a:off x="8778876" y="3827463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7" name="Line 253"/>
            <p:cNvSpPr>
              <a:spLocks noChangeShapeType="1"/>
            </p:cNvSpPr>
            <p:nvPr/>
          </p:nvSpPr>
          <p:spPr bwMode="auto">
            <a:xfrm>
              <a:off x="8850313" y="377031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8" name="Line 254"/>
            <p:cNvSpPr>
              <a:spLocks noChangeShapeType="1"/>
            </p:cNvSpPr>
            <p:nvPr/>
          </p:nvSpPr>
          <p:spPr bwMode="auto">
            <a:xfrm>
              <a:off x="8834439" y="3805238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9" name="Line 255"/>
            <p:cNvSpPr>
              <a:spLocks noChangeShapeType="1"/>
            </p:cNvSpPr>
            <p:nvPr/>
          </p:nvSpPr>
          <p:spPr bwMode="auto">
            <a:xfrm>
              <a:off x="8905875" y="374808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0" name="Line 256"/>
            <p:cNvSpPr>
              <a:spLocks noChangeShapeType="1"/>
            </p:cNvSpPr>
            <p:nvPr/>
          </p:nvSpPr>
          <p:spPr bwMode="auto">
            <a:xfrm>
              <a:off x="8890001" y="367030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1" name="Line 257"/>
            <p:cNvSpPr>
              <a:spLocks noChangeShapeType="1"/>
            </p:cNvSpPr>
            <p:nvPr/>
          </p:nvSpPr>
          <p:spPr bwMode="auto">
            <a:xfrm>
              <a:off x="8961438" y="36131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2" name="Line 258"/>
            <p:cNvSpPr>
              <a:spLocks noChangeShapeType="1"/>
            </p:cNvSpPr>
            <p:nvPr/>
          </p:nvSpPr>
          <p:spPr bwMode="auto">
            <a:xfrm>
              <a:off x="8945564" y="3695700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3" name="Line 259"/>
            <p:cNvSpPr>
              <a:spLocks noChangeShapeType="1"/>
            </p:cNvSpPr>
            <p:nvPr/>
          </p:nvSpPr>
          <p:spPr bwMode="auto">
            <a:xfrm>
              <a:off x="9017000" y="363855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4" name="Line 260"/>
            <p:cNvSpPr>
              <a:spLocks noChangeShapeType="1"/>
            </p:cNvSpPr>
            <p:nvPr/>
          </p:nvSpPr>
          <p:spPr bwMode="auto">
            <a:xfrm>
              <a:off x="9001126" y="386397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5" name="Line 261"/>
            <p:cNvSpPr>
              <a:spLocks noChangeShapeType="1"/>
            </p:cNvSpPr>
            <p:nvPr/>
          </p:nvSpPr>
          <p:spPr bwMode="auto">
            <a:xfrm>
              <a:off x="9072563" y="38068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6" name="Line 262"/>
            <p:cNvSpPr>
              <a:spLocks noChangeShapeType="1"/>
            </p:cNvSpPr>
            <p:nvPr/>
          </p:nvSpPr>
          <p:spPr bwMode="auto">
            <a:xfrm>
              <a:off x="9056689" y="3852863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7" name="Line 263"/>
            <p:cNvSpPr>
              <a:spLocks noChangeShapeType="1"/>
            </p:cNvSpPr>
            <p:nvPr/>
          </p:nvSpPr>
          <p:spPr bwMode="auto">
            <a:xfrm>
              <a:off x="9128125" y="379730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8" name="Line 264"/>
            <p:cNvSpPr>
              <a:spLocks noChangeShapeType="1"/>
            </p:cNvSpPr>
            <p:nvPr/>
          </p:nvSpPr>
          <p:spPr bwMode="auto">
            <a:xfrm>
              <a:off x="9112251" y="3903663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9" name="Line 265"/>
            <p:cNvSpPr>
              <a:spLocks noChangeShapeType="1"/>
            </p:cNvSpPr>
            <p:nvPr/>
          </p:nvSpPr>
          <p:spPr bwMode="auto">
            <a:xfrm>
              <a:off x="9183688" y="384651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0" name="Line 266"/>
            <p:cNvSpPr>
              <a:spLocks noChangeShapeType="1"/>
            </p:cNvSpPr>
            <p:nvPr/>
          </p:nvSpPr>
          <p:spPr bwMode="auto">
            <a:xfrm>
              <a:off x="9167814" y="3978275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1" name="Line 267"/>
            <p:cNvSpPr>
              <a:spLocks noChangeShapeType="1"/>
            </p:cNvSpPr>
            <p:nvPr/>
          </p:nvSpPr>
          <p:spPr bwMode="auto">
            <a:xfrm>
              <a:off x="9239250" y="3922713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2" name="Line 268"/>
            <p:cNvSpPr>
              <a:spLocks noChangeShapeType="1"/>
            </p:cNvSpPr>
            <p:nvPr/>
          </p:nvSpPr>
          <p:spPr bwMode="auto">
            <a:xfrm>
              <a:off x="9223376" y="3992563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3" name="Line 269"/>
            <p:cNvSpPr>
              <a:spLocks noChangeShapeType="1"/>
            </p:cNvSpPr>
            <p:nvPr/>
          </p:nvSpPr>
          <p:spPr bwMode="auto">
            <a:xfrm>
              <a:off x="9294813" y="393541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4" name="Line 270"/>
            <p:cNvSpPr>
              <a:spLocks noChangeShapeType="1"/>
            </p:cNvSpPr>
            <p:nvPr/>
          </p:nvSpPr>
          <p:spPr bwMode="auto">
            <a:xfrm>
              <a:off x="9278939" y="3906838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5" name="Line 271"/>
            <p:cNvSpPr>
              <a:spLocks noChangeShapeType="1"/>
            </p:cNvSpPr>
            <p:nvPr/>
          </p:nvSpPr>
          <p:spPr bwMode="auto">
            <a:xfrm>
              <a:off x="9350375" y="385127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6" name="Line 272"/>
            <p:cNvSpPr>
              <a:spLocks noChangeShapeType="1"/>
            </p:cNvSpPr>
            <p:nvPr/>
          </p:nvSpPr>
          <p:spPr bwMode="auto">
            <a:xfrm>
              <a:off x="9332913" y="382905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7" name="Line 273"/>
            <p:cNvSpPr>
              <a:spLocks noChangeShapeType="1"/>
            </p:cNvSpPr>
            <p:nvPr/>
          </p:nvSpPr>
          <p:spPr bwMode="auto">
            <a:xfrm>
              <a:off x="9405938" y="377348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8" name="Line 274"/>
            <p:cNvSpPr>
              <a:spLocks noChangeShapeType="1"/>
            </p:cNvSpPr>
            <p:nvPr/>
          </p:nvSpPr>
          <p:spPr bwMode="auto">
            <a:xfrm>
              <a:off x="9390064" y="3792538"/>
              <a:ext cx="142875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9" name="Line 275"/>
            <p:cNvSpPr>
              <a:spLocks noChangeShapeType="1"/>
            </p:cNvSpPr>
            <p:nvPr/>
          </p:nvSpPr>
          <p:spPr bwMode="auto">
            <a:xfrm>
              <a:off x="9461500" y="373538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0" name="Line 276"/>
            <p:cNvSpPr>
              <a:spLocks noChangeShapeType="1"/>
            </p:cNvSpPr>
            <p:nvPr/>
          </p:nvSpPr>
          <p:spPr bwMode="auto">
            <a:xfrm>
              <a:off x="9444038" y="3805238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1" name="Line 277"/>
            <p:cNvSpPr>
              <a:spLocks noChangeShapeType="1"/>
            </p:cNvSpPr>
            <p:nvPr/>
          </p:nvSpPr>
          <p:spPr bwMode="auto">
            <a:xfrm>
              <a:off x="9517063" y="374808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2" name="Line 278"/>
            <p:cNvSpPr>
              <a:spLocks noChangeShapeType="1"/>
            </p:cNvSpPr>
            <p:nvPr/>
          </p:nvSpPr>
          <p:spPr bwMode="auto">
            <a:xfrm>
              <a:off x="9499601" y="3817938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3" name="Line 279"/>
            <p:cNvSpPr>
              <a:spLocks noChangeShapeType="1"/>
            </p:cNvSpPr>
            <p:nvPr/>
          </p:nvSpPr>
          <p:spPr bwMode="auto">
            <a:xfrm>
              <a:off x="9572625" y="376078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4" name="Line 280"/>
            <p:cNvSpPr>
              <a:spLocks noChangeShapeType="1"/>
            </p:cNvSpPr>
            <p:nvPr/>
          </p:nvSpPr>
          <p:spPr bwMode="auto">
            <a:xfrm>
              <a:off x="9555163" y="3805238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5" name="Line 281"/>
            <p:cNvSpPr>
              <a:spLocks noChangeShapeType="1"/>
            </p:cNvSpPr>
            <p:nvPr/>
          </p:nvSpPr>
          <p:spPr bwMode="auto">
            <a:xfrm>
              <a:off x="9628188" y="3749676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6" name="Line 282"/>
            <p:cNvSpPr>
              <a:spLocks noChangeShapeType="1"/>
            </p:cNvSpPr>
            <p:nvPr/>
          </p:nvSpPr>
          <p:spPr bwMode="auto">
            <a:xfrm>
              <a:off x="9610726" y="379095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7" name="Line 283"/>
            <p:cNvSpPr>
              <a:spLocks noChangeShapeType="1"/>
            </p:cNvSpPr>
            <p:nvPr/>
          </p:nvSpPr>
          <p:spPr bwMode="auto">
            <a:xfrm>
              <a:off x="9683750" y="3733801"/>
              <a:ext cx="0" cy="112713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8" name="Line 284"/>
            <p:cNvSpPr>
              <a:spLocks noChangeShapeType="1"/>
            </p:cNvSpPr>
            <p:nvPr/>
          </p:nvSpPr>
          <p:spPr bwMode="auto">
            <a:xfrm>
              <a:off x="9666288" y="3875088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9" name="Line 285"/>
            <p:cNvSpPr>
              <a:spLocks noChangeShapeType="1"/>
            </p:cNvSpPr>
            <p:nvPr/>
          </p:nvSpPr>
          <p:spPr bwMode="auto">
            <a:xfrm>
              <a:off x="9737725" y="381793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0" name="Line 286"/>
            <p:cNvSpPr>
              <a:spLocks noChangeShapeType="1"/>
            </p:cNvSpPr>
            <p:nvPr/>
          </p:nvSpPr>
          <p:spPr bwMode="auto">
            <a:xfrm>
              <a:off x="9721851" y="391795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1" name="Line 287"/>
            <p:cNvSpPr>
              <a:spLocks noChangeShapeType="1"/>
            </p:cNvSpPr>
            <p:nvPr/>
          </p:nvSpPr>
          <p:spPr bwMode="auto">
            <a:xfrm>
              <a:off x="9794875" y="3860800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2" name="Line 288"/>
            <p:cNvSpPr>
              <a:spLocks noChangeShapeType="1"/>
            </p:cNvSpPr>
            <p:nvPr/>
          </p:nvSpPr>
          <p:spPr bwMode="auto">
            <a:xfrm>
              <a:off x="9777413" y="3957638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3" name="Line 289"/>
            <p:cNvSpPr>
              <a:spLocks noChangeShapeType="1"/>
            </p:cNvSpPr>
            <p:nvPr/>
          </p:nvSpPr>
          <p:spPr bwMode="auto">
            <a:xfrm>
              <a:off x="9848850" y="3900488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4" name="Line 290"/>
            <p:cNvSpPr>
              <a:spLocks noChangeShapeType="1"/>
            </p:cNvSpPr>
            <p:nvPr/>
          </p:nvSpPr>
          <p:spPr bwMode="auto">
            <a:xfrm>
              <a:off x="9832976" y="3876675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5" name="Line 291"/>
            <p:cNvSpPr>
              <a:spLocks noChangeShapeType="1"/>
            </p:cNvSpPr>
            <p:nvPr/>
          </p:nvSpPr>
          <p:spPr bwMode="auto">
            <a:xfrm>
              <a:off x="9904413" y="381952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6" name="Line 292"/>
            <p:cNvSpPr>
              <a:spLocks noChangeShapeType="1"/>
            </p:cNvSpPr>
            <p:nvPr/>
          </p:nvSpPr>
          <p:spPr bwMode="auto">
            <a:xfrm>
              <a:off x="9888538" y="3832225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7" name="Line 293"/>
            <p:cNvSpPr>
              <a:spLocks noChangeShapeType="1"/>
            </p:cNvSpPr>
            <p:nvPr/>
          </p:nvSpPr>
          <p:spPr bwMode="auto">
            <a:xfrm>
              <a:off x="9961563" y="3775075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8" name="Line 294"/>
            <p:cNvSpPr>
              <a:spLocks noChangeShapeType="1"/>
            </p:cNvSpPr>
            <p:nvPr/>
          </p:nvSpPr>
          <p:spPr bwMode="auto">
            <a:xfrm>
              <a:off x="9944101" y="3827463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9" name="Line 295"/>
            <p:cNvSpPr>
              <a:spLocks noChangeShapeType="1"/>
            </p:cNvSpPr>
            <p:nvPr/>
          </p:nvSpPr>
          <p:spPr bwMode="auto">
            <a:xfrm>
              <a:off x="10015538" y="3770313"/>
              <a:ext cx="0" cy="1143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0" name="Line 296"/>
            <p:cNvSpPr>
              <a:spLocks noChangeShapeType="1"/>
            </p:cNvSpPr>
            <p:nvPr/>
          </p:nvSpPr>
          <p:spPr bwMode="auto">
            <a:xfrm>
              <a:off x="9999663" y="3816350"/>
              <a:ext cx="144462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1" name="Line 297"/>
            <p:cNvSpPr>
              <a:spLocks noChangeShapeType="1"/>
            </p:cNvSpPr>
            <p:nvPr/>
          </p:nvSpPr>
          <p:spPr bwMode="auto">
            <a:xfrm>
              <a:off x="10071100" y="376078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2" name="Line 298"/>
            <p:cNvSpPr>
              <a:spLocks noChangeShapeType="1"/>
            </p:cNvSpPr>
            <p:nvPr/>
          </p:nvSpPr>
          <p:spPr bwMode="auto">
            <a:xfrm>
              <a:off x="10055226" y="3790950"/>
              <a:ext cx="144463" cy="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3" name="Line 299"/>
            <p:cNvSpPr>
              <a:spLocks noChangeShapeType="1"/>
            </p:cNvSpPr>
            <p:nvPr/>
          </p:nvSpPr>
          <p:spPr bwMode="auto">
            <a:xfrm>
              <a:off x="10126663" y="3735388"/>
              <a:ext cx="0" cy="1127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4" name="Text Box 303"/>
            <p:cNvSpPr txBox="1">
              <a:spLocks noChangeArrowheads="1"/>
            </p:cNvSpPr>
            <p:nvPr/>
          </p:nvSpPr>
          <p:spPr bwMode="auto">
            <a:xfrm>
              <a:off x="7747001" y="4829176"/>
              <a:ext cx="17573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>
                  <a:latin typeface="Tahoma" panose="020B0604030504040204" pitchFamily="34" charset="0"/>
                </a:rPr>
                <a:t>f</a:t>
              </a:r>
              <a:r>
                <a:rPr lang="en-US" altLang="en-US" baseline="-25000">
                  <a:latin typeface="Tahoma" panose="020B0604030504040204" pitchFamily="34" charset="0"/>
                </a:rPr>
                <a:t>RABI </a:t>
              </a:r>
              <a:r>
                <a:rPr lang="en-US" altLang="en-US">
                  <a:latin typeface="Tahoma" panose="020B0604030504040204" pitchFamily="34" charset="0"/>
                </a:rPr>
                <a:t>= 100 MHz</a:t>
              </a:r>
            </a:p>
          </p:txBody>
        </p:sp>
        <p:sp>
          <p:nvSpPr>
            <p:cNvPr id="41245" name="TextBox 286"/>
            <p:cNvSpPr txBox="1">
              <a:spLocks noChangeArrowheads="1"/>
            </p:cNvSpPr>
            <p:nvPr/>
          </p:nvSpPr>
          <p:spPr bwMode="auto">
            <a:xfrm>
              <a:off x="7302500" y="2862264"/>
              <a:ext cx="26225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InSb nanowire, single spin</a:t>
              </a:r>
            </a:p>
          </p:txBody>
        </p:sp>
        <p:sp>
          <p:nvSpPr>
            <p:cNvPr id="41246" name="Line 71"/>
            <p:cNvSpPr>
              <a:spLocks noChangeShapeType="1"/>
            </p:cNvSpPr>
            <p:nvPr/>
          </p:nvSpPr>
          <p:spPr bwMode="auto">
            <a:xfrm>
              <a:off x="5684839" y="2157413"/>
              <a:ext cx="3889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7" name="Freeform 72"/>
            <p:cNvSpPr>
              <a:spLocks/>
            </p:cNvSpPr>
            <p:nvPr/>
          </p:nvSpPr>
          <p:spPr bwMode="auto">
            <a:xfrm>
              <a:off x="5684838" y="1150938"/>
              <a:ext cx="3816350" cy="576262"/>
            </a:xfrm>
            <a:custGeom>
              <a:avLst/>
              <a:gdLst>
                <a:gd name="T0" fmla="*/ 0 w 2404"/>
                <a:gd name="T1" fmla="*/ 0 h 363"/>
                <a:gd name="T2" fmla="*/ 2147483647 w 2404"/>
                <a:gd name="T3" fmla="*/ 0 h 363"/>
                <a:gd name="T4" fmla="*/ 2147483647 w 2404"/>
                <a:gd name="T5" fmla="*/ 2147483647 h 363"/>
                <a:gd name="T6" fmla="*/ 2147483647 w 2404"/>
                <a:gd name="T7" fmla="*/ 2147483647 h 363"/>
                <a:gd name="T8" fmla="*/ 2147483647 w 2404"/>
                <a:gd name="T9" fmla="*/ 0 h 363"/>
                <a:gd name="T10" fmla="*/ 2147483647 w 2404"/>
                <a:gd name="T11" fmla="*/ 0 h 3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04"/>
                <a:gd name="T19" fmla="*/ 0 h 363"/>
                <a:gd name="T20" fmla="*/ 2404 w 2404"/>
                <a:gd name="T21" fmla="*/ 363 h 3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04" h="363">
                  <a:moveTo>
                    <a:pt x="0" y="0"/>
                  </a:moveTo>
                  <a:lnTo>
                    <a:pt x="726" y="0"/>
                  </a:lnTo>
                  <a:lnTo>
                    <a:pt x="726" y="363"/>
                  </a:lnTo>
                  <a:lnTo>
                    <a:pt x="1633" y="363"/>
                  </a:lnTo>
                  <a:lnTo>
                    <a:pt x="1633" y="0"/>
                  </a:lnTo>
                  <a:lnTo>
                    <a:pt x="2404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8" name="Text Box 73"/>
            <p:cNvSpPr txBox="1">
              <a:spLocks noChangeArrowheads="1"/>
            </p:cNvSpPr>
            <p:nvPr/>
          </p:nvSpPr>
          <p:spPr bwMode="auto">
            <a:xfrm>
              <a:off x="7231063" y="1603375"/>
              <a:ext cx="685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l-GR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τ</a:t>
              </a:r>
              <a:r>
                <a:rPr lang="en-US" altLang="en-US" baseline="-25000">
                  <a:latin typeface="Arial" panose="020B0604020202020204" pitchFamily="34" charset="0"/>
                  <a:cs typeface="Arial" panose="020B0604020202020204" pitchFamily="34" charset="0"/>
                </a:rPr>
                <a:t>burst</a:t>
              </a:r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49" name="Text Box 74"/>
            <p:cNvSpPr txBox="1">
              <a:spLocks noChangeArrowheads="1"/>
            </p:cNvSpPr>
            <p:nvPr/>
          </p:nvSpPr>
          <p:spPr bwMode="auto">
            <a:xfrm>
              <a:off x="5665789" y="1143001"/>
              <a:ext cx="9921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>
                  <a:latin typeface="Tahoma" panose="020B0604030504040204" pitchFamily="34" charset="0"/>
                </a:rPr>
                <a:t>initialize</a:t>
              </a:r>
            </a:p>
          </p:txBody>
        </p:sp>
        <p:sp>
          <p:nvSpPr>
            <p:cNvPr id="41250" name="Text Box 75"/>
            <p:cNvSpPr txBox="1">
              <a:spLocks noChangeArrowheads="1"/>
            </p:cNvSpPr>
            <p:nvPr/>
          </p:nvSpPr>
          <p:spPr bwMode="auto">
            <a:xfrm>
              <a:off x="8364539" y="1143001"/>
              <a:ext cx="9620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>
                  <a:latin typeface="Tahoma" panose="020B0604030504040204" pitchFamily="34" charset="0"/>
                </a:rPr>
                <a:t>readout</a:t>
              </a:r>
            </a:p>
          </p:txBody>
        </p:sp>
        <p:sp>
          <p:nvSpPr>
            <p:cNvPr id="41251" name="Text Box 77"/>
            <p:cNvSpPr txBox="1">
              <a:spLocks noChangeArrowheads="1"/>
            </p:cNvSpPr>
            <p:nvPr/>
          </p:nvSpPr>
          <p:spPr bwMode="auto">
            <a:xfrm>
              <a:off x="7205664" y="1149351"/>
              <a:ext cx="7842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>
                  <a:latin typeface="Tahoma" panose="020B0604030504040204" pitchFamily="34" charset="0"/>
                </a:rPr>
                <a:t>rotate</a:t>
              </a:r>
            </a:p>
          </p:txBody>
        </p:sp>
        <p:pic>
          <p:nvPicPr>
            <p:cNvPr id="41252" name="Picture 70" descr="panel_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95" t="80675" r="37628" b="6200"/>
            <a:stretch>
              <a:fillRect/>
            </a:stretch>
          </p:blipFill>
          <p:spPr bwMode="auto">
            <a:xfrm>
              <a:off x="7186613" y="1593850"/>
              <a:ext cx="863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253" name="Group 25"/>
            <p:cNvGrpSpPr>
              <a:grpSpLocks/>
            </p:cNvGrpSpPr>
            <p:nvPr/>
          </p:nvGrpSpPr>
          <p:grpSpPr bwMode="auto">
            <a:xfrm>
              <a:off x="1485901" y="471488"/>
              <a:ext cx="2181225" cy="2087562"/>
              <a:chOff x="3722" y="2704"/>
              <a:chExt cx="1374" cy="1315"/>
            </a:xfrm>
          </p:grpSpPr>
          <p:sp>
            <p:nvSpPr>
              <p:cNvPr id="41267" name="Oval 26"/>
              <p:cNvSpPr>
                <a:spLocks noChangeArrowheads="1"/>
              </p:cNvSpPr>
              <p:nvPr/>
            </p:nvSpPr>
            <p:spPr bwMode="auto">
              <a:xfrm>
                <a:off x="3878" y="2750"/>
                <a:ext cx="1218" cy="1194"/>
              </a:xfrm>
              <a:prstGeom prst="ellips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268" name="Rectangle 27"/>
              <p:cNvSpPr>
                <a:spLocks noChangeArrowheads="1"/>
              </p:cNvSpPr>
              <p:nvPr/>
            </p:nvSpPr>
            <p:spPr bwMode="auto">
              <a:xfrm>
                <a:off x="3722" y="2704"/>
                <a:ext cx="746" cy="13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1254" name="Line 28"/>
            <p:cNvSpPr>
              <a:spLocks noChangeShapeType="1"/>
            </p:cNvSpPr>
            <p:nvPr/>
          </p:nvSpPr>
          <p:spPr bwMode="auto">
            <a:xfrm rot="5400000" flipH="1">
              <a:off x="2509838" y="376238"/>
              <a:ext cx="328613" cy="7938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5" name="Oval 29"/>
            <p:cNvSpPr>
              <a:spLocks noChangeArrowheads="1"/>
            </p:cNvSpPr>
            <p:nvPr/>
          </p:nvSpPr>
          <p:spPr bwMode="auto">
            <a:xfrm>
              <a:off x="1703389" y="1163639"/>
              <a:ext cx="1933575" cy="631825"/>
            </a:xfrm>
            <a:prstGeom prst="ellips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56" name="Line 30"/>
            <p:cNvSpPr>
              <a:spLocks noChangeShapeType="1"/>
            </p:cNvSpPr>
            <p:nvPr/>
          </p:nvSpPr>
          <p:spPr bwMode="auto">
            <a:xfrm>
              <a:off x="2670175" y="1535113"/>
              <a:ext cx="13271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7" name="Line 31"/>
            <p:cNvSpPr>
              <a:spLocks noChangeShapeType="1"/>
            </p:cNvSpPr>
            <p:nvPr/>
          </p:nvSpPr>
          <p:spPr bwMode="auto">
            <a:xfrm flipH="1">
              <a:off x="1928813" y="1535114"/>
              <a:ext cx="741362" cy="471487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58" name="Rectangle 32"/>
            <p:cNvSpPr>
              <a:spLocks noChangeArrowheads="1"/>
            </p:cNvSpPr>
            <p:nvPr/>
          </p:nvSpPr>
          <p:spPr bwMode="auto">
            <a:xfrm>
              <a:off x="3976688" y="1352550"/>
              <a:ext cx="2984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SzPct val="75000"/>
                <a:buFont typeface="Monotype Sorts"/>
                <a:buNone/>
              </a:pPr>
              <a:r>
                <a:rPr lang="en-US" altLang="en-US" sz="2000" i="1">
                  <a:solidFill>
                    <a:srgbClr val="000099"/>
                  </a:solidFill>
                  <a:latin typeface="Times" panose="02020603050405020304" pitchFamily="18" charset="0"/>
                </a:rPr>
                <a:t>y</a:t>
              </a:r>
              <a:endParaRPr lang="en-US" altLang="en-US" sz="2000">
                <a:solidFill>
                  <a:srgbClr val="000099"/>
                </a:solidFill>
              </a:endParaRPr>
            </a:p>
          </p:txBody>
        </p:sp>
        <p:sp>
          <p:nvSpPr>
            <p:cNvPr id="41259" name="Rectangle 33"/>
            <p:cNvSpPr>
              <a:spLocks noChangeArrowheads="1"/>
            </p:cNvSpPr>
            <p:nvPr/>
          </p:nvSpPr>
          <p:spPr bwMode="auto">
            <a:xfrm>
              <a:off x="2386013" y="52388"/>
              <a:ext cx="2840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SzPct val="75000"/>
                <a:buFont typeface="Monotype Sorts"/>
                <a:buNone/>
              </a:pPr>
              <a:r>
                <a:rPr lang="en-US" altLang="en-US" sz="2000" i="1">
                  <a:solidFill>
                    <a:srgbClr val="000099"/>
                  </a:solidFill>
                  <a:latin typeface="Times" panose="02020603050405020304" pitchFamily="18" charset="0"/>
                </a:rPr>
                <a:t>z</a:t>
              </a:r>
              <a:endParaRPr lang="en-US" altLang="en-US" sz="2000">
                <a:solidFill>
                  <a:srgbClr val="000099"/>
                </a:solidFill>
              </a:endParaRPr>
            </a:p>
          </p:txBody>
        </p:sp>
        <p:sp>
          <p:nvSpPr>
            <p:cNvPr id="41260" name="Rectangle 34"/>
            <p:cNvSpPr>
              <a:spLocks noChangeArrowheads="1"/>
            </p:cNvSpPr>
            <p:nvPr/>
          </p:nvSpPr>
          <p:spPr bwMode="auto">
            <a:xfrm>
              <a:off x="1643063" y="1917701"/>
              <a:ext cx="2968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SzPct val="75000"/>
                <a:buFont typeface="Monotype Sorts"/>
                <a:buNone/>
              </a:pPr>
              <a:r>
                <a:rPr lang="en-US" altLang="en-US" sz="2000" i="1">
                  <a:solidFill>
                    <a:srgbClr val="000099"/>
                  </a:solidFill>
                  <a:latin typeface="Times" panose="02020603050405020304" pitchFamily="18" charset="0"/>
                </a:rPr>
                <a:t>x</a:t>
              </a:r>
              <a:endParaRPr lang="en-US" altLang="en-US" sz="2000">
                <a:solidFill>
                  <a:srgbClr val="000099"/>
                </a:solidFill>
              </a:endParaRPr>
            </a:p>
          </p:txBody>
        </p:sp>
        <p:sp>
          <p:nvSpPr>
            <p:cNvPr id="41261" name="Line 35"/>
            <p:cNvSpPr>
              <a:spLocks noChangeShapeType="1"/>
            </p:cNvSpPr>
            <p:nvPr/>
          </p:nvSpPr>
          <p:spPr bwMode="auto">
            <a:xfrm flipV="1">
              <a:off x="2662239" y="544514"/>
              <a:ext cx="7937" cy="1012825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2" name="Line 36"/>
            <p:cNvSpPr>
              <a:spLocks noChangeShapeType="1"/>
            </p:cNvSpPr>
            <p:nvPr/>
          </p:nvSpPr>
          <p:spPr bwMode="auto">
            <a:xfrm rot="5400000">
              <a:off x="2054226" y="1398589"/>
              <a:ext cx="442913" cy="750887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3" name="Oval 37"/>
            <p:cNvSpPr>
              <a:spLocks noChangeArrowheads="1"/>
            </p:cNvSpPr>
            <p:nvPr/>
          </p:nvSpPr>
          <p:spPr bwMode="auto">
            <a:xfrm>
              <a:off x="1714501" y="531814"/>
              <a:ext cx="1933575" cy="1895475"/>
            </a:xfrm>
            <a:prstGeom prst="ellips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64" name="Line 38"/>
            <p:cNvSpPr>
              <a:spLocks noChangeShapeType="1"/>
            </p:cNvSpPr>
            <p:nvPr/>
          </p:nvSpPr>
          <p:spPr bwMode="auto">
            <a:xfrm>
              <a:off x="2678114" y="1473201"/>
              <a:ext cx="7937" cy="1012825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5" name="Text Box 50"/>
            <p:cNvSpPr txBox="1">
              <a:spLocks noChangeArrowheads="1"/>
            </p:cNvSpPr>
            <p:nvPr/>
          </p:nvSpPr>
          <p:spPr bwMode="auto">
            <a:xfrm>
              <a:off x="2686050" y="104776"/>
              <a:ext cx="730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SzPct val="75000"/>
                <a:buFont typeface="Monotype Sorts"/>
                <a:buNone/>
              </a:pPr>
              <a:r>
                <a:rPr lang="en-US" altLang="en-US" sz="2000" b="1">
                  <a:solidFill>
                    <a:schemeClr val="accent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| 0 </a:t>
              </a:r>
              <a:r>
                <a:rPr lang="en-US" altLang="en-US" b="1">
                  <a:solidFill>
                    <a:schemeClr val="accent1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</a:t>
              </a:r>
              <a:r>
                <a:rPr lang="en-US" altLang="en-US">
                  <a:solidFill>
                    <a:schemeClr val="accent1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 </a:t>
              </a:r>
            </a:p>
          </p:txBody>
        </p:sp>
        <p:sp>
          <p:nvSpPr>
            <p:cNvPr id="41266" name="Text Box 51"/>
            <p:cNvSpPr txBox="1">
              <a:spLocks noChangeArrowheads="1"/>
            </p:cNvSpPr>
            <p:nvPr/>
          </p:nvSpPr>
          <p:spPr bwMode="auto">
            <a:xfrm>
              <a:off x="2722563" y="2420938"/>
              <a:ext cx="7302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SzPct val="75000"/>
                <a:buFont typeface="Monotype Sorts"/>
                <a:buNone/>
              </a:pPr>
              <a:r>
                <a:rPr lang="en-US" altLang="en-US" sz="2000" b="1">
                  <a:solidFill>
                    <a:schemeClr val="accent1"/>
                  </a:solidFill>
                  <a:latin typeface="Symbol" panose="05050102010706020507" pitchFamily="18" charset="2"/>
                  <a:sym typeface="Symbol" panose="05050102010706020507" pitchFamily="18" charset="2"/>
                </a:rPr>
                <a:t>| 1 </a:t>
              </a:r>
              <a:r>
                <a:rPr lang="en-US" altLang="en-US" b="1">
                  <a:solidFill>
                    <a:schemeClr val="accent1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</a:t>
              </a:r>
              <a:r>
                <a:rPr lang="en-US" altLang="en-US">
                  <a:solidFill>
                    <a:schemeClr val="accent1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21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641725" y="1817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41725" y="1817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641725" y="1817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619072"/>
              </p:ext>
            </p:extLst>
          </p:nvPr>
        </p:nvGraphicFramePr>
        <p:xfrm>
          <a:off x="645459" y="203200"/>
          <a:ext cx="10901081" cy="6441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82007">
                  <a:extLst>
                    <a:ext uri="{9D8B030D-6E8A-4147-A177-3AD203B41FA5}">
                      <a16:colId xmlns:a16="http://schemas.microsoft.com/office/drawing/2014/main" val="4069580397"/>
                    </a:ext>
                  </a:extLst>
                </a:gridCol>
                <a:gridCol w="3559537">
                  <a:extLst>
                    <a:ext uri="{9D8B030D-6E8A-4147-A177-3AD203B41FA5}">
                      <a16:colId xmlns:a16="http://schemas.microsoft.com/office/drawing/2014/main" val="3121445892"/>
                    </a:ext>
                  </a:extLst>
                </a:gridCol>
                <a:gridCol w="3559537">
                  <a:extLst>
                    <a:ext uri="{9D8B030D-6E8A-4147-A177-3AD203B41FA5}">
                      <a16:colId xmlns:a16="http://schemas.microsoft.com/office/drawing/2014/main" val="1611352191"/>
                    </a:ext>
                  </a:extLst>
                </a:gridCol>
              </a:tblGrid>
              <a:tr h="95393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Conventional SC qubits 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vs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topological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 qubits 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 qubits 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vs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ion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trap qubits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SC qubits 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vs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quantum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dot or semiconductor qubits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40782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 err="1">
                          <a:solidFill>
                            <a:schemeClr val="tx1"/>
                          </a:solidFill>
                          <a:effectLst/>
                        </a:rPr>
                        <a:t>Abboud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, Nick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Birchmier, Rachel Lucille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Fu, Wenning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066422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Beach, Alexander R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Rooke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Spencer George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Ganesan, Vishal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547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Song, Xiangyu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Wild, Drew Glenn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Peng, Yu-Ting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252694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Suresh </a:t>
                      </a:r>
                      <a:r>
                        <a:rPr lang="en-US" sz="1400" b="1" baseline="0" dirty="0" err="1">
                          <a:solidFill>
                            <a:schemeClr val="tx1"/>
                          </a:solidFill>
                          <a:effectLst/>
                        </a:rPr>
                        <a:t>Babu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400" b="1" baseline="0" dirty="0" err="1">
                          <a:solidFill>
                            <a:schemeClr val="tx1"/>
                          </a:solidFill>
                          <a:effectLst/>
                        </a:rPr>
                        <a:t>Soorya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Wu, Junyi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Wu, Dufei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00458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336603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749027"/>
                  </a:ext>
                </a:extLst>
              </a:tr>
              <a:tr h="1270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Quantum Supremacy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Superconductors for Quantum Sensing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Quantum computing for discovery 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</a:rPr>
                        <a:t>of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new superconductors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663213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Gabrisko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Nick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Vaz, Daniel Edward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834555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Kim, Dong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Beom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Hu, Yuxuan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Zhang, Michael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185110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Montone, Jessica H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Tsai, Pei-Wen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Zvenigorodsky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, Serge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495977"/>
                  </a:ext>
                </a:extLst>
              </a:tr>
              <a:tr h="3060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Wang,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effectLst/>
                        </a:rPr>
                        <a:t>Ningdong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Apte, Sohm Shailesh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40969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835915"/>
                  </a:ext>
                </a:extLst>
              </a:tr>
              <a:tr h="410625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RESEARCH PAPERS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317292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Agrawal, Shraddha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906038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Baker, Carina Franziska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104428"/>
                  </a:ext>
                </a:extLst>
              </a:tr>
              <a:tr h="25486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Lennox, Amber Rose Elizabeth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58228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Lin, Haoran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859999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Ma, Max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490256"/>
                  </a:ext>
                </a:extLst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641725" y="1817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3328" y="165613"/>
            <a:ext cx="7690634" cy="40237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539" dirty="0">
                <a:latin typeface="Arial"/>
                <a:cs typeface="Arial"/>
              </a:rPr>
              <a:t>Coherence Time (T</a:t>
            </a:r>
            <a:r>
              <a:rPr sz="2400" baseline="-25000" dirty="0">
                <a:latin typeface="Arial"/>
                <a:cs typeface="Arial"/>
              </a:rPr>
              <a:t>2</a:t>
            </a:r>
            <a:r>
              <a:rPr sz="2539" dirty="0">
                <a:latin typeface="Arial"/>
                <a:cs typeface="Arial"/>
              </a:rPr>
              <a:t>) Measurement: Ramsey</a:t>
            </a:r>
            <a:r>
              <a:rPr sz="2539" spc="-36" dirty="0">
                <a:latin typeface="Arial"/>
                <a:cs typeface="Arial"/>
              </a:rPr>
              <a:t> </a:t>
            </a:r>
            <a:r>
              <a:rPr sz="2539" dirty="0">
                <a:latin typeface="Arial"/>
                <a:cs typeface="Arial"/>
              </a:rPr>
              <a:t>Fringes</a:t>
            </a:r>
          </a:p>
        </p:txBody>
      </p:sp>
      <p:sp>
        <p:nvSpPr>
          <p:cNvPr id="3" name="object 3"/>
          <p:cNvSpPr/>
          <p:nvPr/>
        </p:nvSpPr>
        <p:spPr>
          <a:xfrm>
            <a:off x="2296356" y="1103795"/>
            <a:ext cx="1331265" cy="2156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4775428" y="2563844"/>
            <a:ext cx="1519647" cy="219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2526511" y="1507033"/>
            <a:ext cx="1199545" cy="13878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2518911" y="3029957"/>
            <a:ext cx="1206830" cy="13874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2518911" y="4586050"/>
            <a:ext cx="1202999" cy="13878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3714310" y="2136518"/>
            <a:ext cx="203840" cy="228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3879435" y="2430832"/>
            <a:ext cx="113716" cy="1624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/>
          <p:nvPr/>
        </p:nvSpPr>
        <p:spPr>
          <a:xfrm>
            <a:off x="3714310" y="5234192"/>
            <a:ext cx="203840" cy="228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12"/>
          <p:cNvSpPr/>
          <p:nvPr/>
        </p:nvSpPr>
        <p:spPr>
          <a:xfrm>
            <a:off x="3879435" y="5528534"/>
            <a:ext cx="113716" cy="1631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13"/>
          <p:cNvSpPr/>
          <p:nvPr/>
        </p:nvSpPr>
        <p:spPr>
          <a:xfrm>
            <a:off x="3125593" y="2690685"/>
            <a:ext cx="238389" cy="2570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/>
          <p:nvPr/>
        </p:nvSpPr>
        <p:spPr>
          <a:xfrm>
            <a:off x="3125593" y="1401312"/>
            <a:ext cx="238389" cy="2611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object 15"/>
          <p:cNvSpPr/>
          <p:nvPr/>
        </p:nvSpPr>
        <p:spPr>
          <a:xfrm>
            <a:off x="3125593" y="5807706"/>
            <a:ext cx="238389" cy="260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6"/>
          <p:cNvSpPr/>
          <p:nvPr/>
        </p:nvSpPr>
        <p:spPr>
          <a:xfrm>
            <a:off x="3125593" y="2954640"/>
            <a:ext cx="238389" cy="260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object 17"/>
          <p:cNvSpPr/>
          <p:nvPr/>
        </p:nvSpPr>
        <p:spPr>
          <a:xfrm>
            <a:off x="3125593" y="4232267"/>
            <a:ext cx="238389" cy="260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18"/>
          <p:cNvSpPr/>
          <p:nvPr/>
        </p:nvSpPr>
        <p:spPr>
          <a:xfrm>
            <a:off x="3125593" y="4522480"/>
            <a:ext cx="238389" cy="260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bject 19"/>
          <p:cNvSpPr/>
          <p:nvPr/>
        </p:nvSpPr>
        <p:spPr>
          <a:xfrm>
            <a:off x="4588977" y="2947730"/>
            <a:ext cx="5510247" cy="34376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object 20"/>
          <p:cNvSpPr/>
          <p:nvPr/>
        </p:nvSpPr>
        <p:spPr>
          <a:xfrm>
            <a:off x="4546139" y="2894870"/>
            <a:ext cx="386950" cy="464686"/>
          </a:xfrm>
          <a:custGeom>
            <a:avLst/>
            <a:gdLst/>
            <a:ahLst/>
            <a:cxnLst/>
            <a:rect l="l" t="t" r="r" b="b"/>
            <a:pathLst>
              <a:path w="426720" h="512445">
                <a:moveTo>
                  <a:pt x="0" y="0"/>
                </a:moveTo>
                <a:lnTo>
                  <a:pt x="0" y="512064"/>
                </a:lnTo>
                <a:lnTo>
                  <a:pt x="426720" y="512064"/>
                </a:lnTo>
                <a:lnTo>
                  <a:pt x="42672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object 21"/>
          <p:cNvSpPr/>
          <p:nvPr/>
        </p:nvSpPr>
        <p:spPr>
          <a:xfrm>
            <a:off x="4588977" y="1031525"/>
            <a:ext cx="5096822" cy="10342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2" name="object 22"/>
          <p:cNvSpPr txBox="1"/>
          <p:nvPr/>
        </p:nvSpPr>
        <p:spPr>
          <a:xfrm>
            <a:off x="7657858" y="3266158"/>
            <a:ext cx="851636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latin typeface="Calibri"/>
                <a:cs typeface="Calibri"/>
              </a:rPr>
              <a:t>T</a:t>
            </a:r>
            <a:r>
              <a:rPr sz="1632" spc="-6" baseline="-20833" dirty="0">
                <a:latin typeface="Calibri"/>
                <a:cs typeface="Calibri"/>
              </a:rPr>
              <a:t>2</a:t>
            </a:r>
            <a:r>
              <a:rPr sz="1632" spc="-5" dirty="0">
                <a:latin typeface="Calibri"/>
                <a:cs typeface="Calibri"/>
              </a:rPr>
              <a:t>=640</a:t>
            </a:r>
            <a:r>
              <a:rPr sz="1632" spc="-54" dirty="0">
                <a:latin typeface="Calibri"/>
                <a:cs typeface="Calibri"/>
              </a:rPr>
              <a:t> </a:t>
            </a:r>
            <a:r>
              <a:rPr sz="1632" dirty="0">
                <a:latin typeface="Calibri"/>
                <a:cs typeface="Calibri"/>
              </a:rPr>
              <a:t>ns</a:t>
            </a:r>
            <a:endParaRPr sz="1632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3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4660" y="169772"/>
            <a:ext cx="8905570" cy="380960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400" b="0" dirty="0" smtClean="0">
                <a:latin typeface="Arial"/>
                <a:cs typeface="Arial"/>
              </a:rPr>
              <a:t>Reduc</a:t>
            </a:r>
            <a:r>
              <a:rPr lang="en-US" sz="2400" b="0" dirty="0" smtClean="0">
                <a:latin typeface="Arial"/>
                <a:cs typeface="Arial"/>
              </a:rPr>
              <a:t>ing</a:t>
            </a:r>
            <a:r>
              <a:rPr sz="2400" b="0" dirty="0" smtClean="0">
                <a:latin typeface="Arial"/>
                <a:cs typeface="Arial"/>
              </a:rPr>
              <a:t> </a:t>
            </a:r>
            <a:r>
              <a:rPr lang="en-US" sz="2400" b="0" dirty="0" smtClean="0">
                <a:latin typeface="Arial"/>
                <a:cs typeface="Arial"/>
              </a:rPr>
              <a:t>d</a:t>
            </a:r>
            <a:r>
              <a:rPr sz="2400" b="0" dirty="0" smtClean="0">
                <a:latin typeface="Arial"/>
                <a:cs typeface="Arial"/>
              </a:rPr>
              <a:t>ecoherence </a:t>
            </a:r>
            <a:r>
              <a:rPr lang="en-US" sz="2400" b="0" dirty="0" smtClean="0">
                <a:latin typeface="Arial"/>
                <a:cs typeface="Arial"/>
              </a:rPr>
              <a:t>d</a:t>
            </a:r>
            <a:r>
              <a:rPr sz="2400" b="0" dirty="0" smtClean="0">
                <a:latin typeface="Arial"/>
                <a:cs typeface="Arial"/>
              </a:rPr>
              <a:t>ynamically</a:t>
            </a:r>
            <a:r>
              <a:rPr sz="2400" b="0" dirty="0">
                <a:latin typeface="Arial"/>
                <a:cs typeface="Arial"/>
              </a:rPr>
              <a:t>: </a:t>
            </a:r>
            <a:r>
              <a:rPr lang="en-US" sz="2400" b="0" dirty="0" smtClean="0">
                <a:latin typeface="Arial"/>
                <a:cs typeface="Arial"/>
              </a:rPr>
              <a:t> the </a:t>
            </a:r>
            <a:r>
              <a:rPr sz="2400" b="0" dirty="0" smtClean="0">
                <a:latin typeface="Arial"/>
                <a:cs typeface="Arial"/>
              </a:rPr>
              <a:t>Spin</a:t>
            </a:r>
            <a:r>
              <a:rPr sz="2400" spc="-63" dirty="0" smtClean="0">
                <a:latin typeface="Arial"/>
                <a:cs typeface="Arial"/>
              </a:rPr>
              <a:t> </a:t>
            </a:r>
            <a:r>
              <a:rPr sz="2400" b="0" dirty="0" smtClean="0">
                <a:latin typeface="Arial"/>
                <a:cs typeface="Arial"/>
              </a:rPr>
              <a:t>Echo</a:t>
            </a:r>
            <a:r>
              <a:rPr lang="en-US" sz="2400" b="0" dirty="0" smtClean="0">
                <a:latin typeface="Arial"/>
                <a:cs typeface="Arial"/>
              </a:rPr>
              <a:t> technique</a:t>
            </a:r>
            <a:endParaRPr sz="2400" b="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3177" y="946366"/>
            <a:ext cx="1323041" cy="219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7976289" y="1087301"/>
            <a:ext cx="1199545" cy="1387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7377299" y="1055931"/>
            <a:ext cx="115164" cy="1304805"/>
          </a:xfrm>
          <a:custGeom>
            <a:avLst/>
            <a:gdLst/>
            <a:ahLst/>
            <a:cxnLst/>
            <a:rect l="l" t="t" r="r" b="b"/>
            <a:pathLst>
              <a:path w="127000" h="1438910">
                <a:moveTo>
                  <a:pt x="126504" y="1311402"/>
                </a:moveTo>
                <a:lnTo>
                  <a:pt x="0" y="1311402"/>
                </a:lnTo>
                <a:lnTo>
                  <a:pt x="54102" y="1420235"/>
                </a:lnTo>
                <a:lnTo>
                  <a:pt x="54102" y="1324356"/>
                </a:lnTo>
                <a:lnTo>
                  <a:pt x="73152" y="1324356"/>
                </a:lnTo>
                <a:lnTo>
                  <a:pt x="73152" y="1418750"/>
                </a:lnTo>
                <a:lnTo>
                  <a:pt x="126504" y="1311402"/>
                </a:lnTo>
                <a:close/>
              </a:path>
              <a:path w="127000" h="1438910">
                <a:moveTo>
                  <a:pt x="73152" y="1311402"/>
                </a:moveTo>
                <a:lnTo>
                  <a:pt x="73152" y="0"/>
                </a:lnTo>
                <a:lnTo>
                  <a:pt x="54102" y="0"/>
                </a:lnTo>
                <a:lnTo>
                  <a:pt x="54102" y="1311402"/>
                </a:lnTo>
                <a:lnTo>
                  <a:pt x="73152" y="1311402"/>
                </a:lnTo>
                <a:close/>
              </a:path>
              <a:path w="127000" h="1438910">
                <a:moveTo>
                  <a:pt x="73152" y="1418750"/>
                </a:moveTo>
                <a:lnTo>
                  <a:pt x="73152" y="1324356"/>
                </a:lnTo>
                <a:lnTo>
                  <a:pt x="54102" y="1324356"/>
                </a:lnTo>
                <a:lnTo>
                  <a:pt x="54102" y="1420235"/>
                </a:lnTo>
                <a:lnTo>
                  <a:pt x="63258" y="1438656"/>
                </a:lnTo>
                <a:lnTo>
                  <a:pt x="73152" y="1418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7618315" y="2360736"/>
            <a:ext cx="264416" cy="207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9165470" y="1716096"/>
            <a:ext cx="204531" cy="2287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9333635" y="2010410"/>
            <a:ext cx="113123" cy="1624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/>
          <p:nvPr/>
        </p:nvSpPr>
        <p:spPr>
          <a:xfrm>
            <a:off x="7803179" y="2119610"/>
            <a:ext cx="124742" cy="1137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12"/>
          <p:cNvSpPr/>
          <p:nvPr/>
        </p:nvSpPr>
        <p:spPr>
          <a:xfrm>
            <a:off x="7733063" y="1792103"/>
            <a:ext cx="204531" cy="2294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/>
          <p:nvPr/>
        </p:nvSpPr>
        <p:spPr>
          <a:xfrm>
            <a:off x="7677660" y="4145968"/>
            <a:ext cx="4133711" cy="26528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object 15"/>
          <p:cNvSpPr/>
          <p:nvPr/>
        </p:nvSpPr>
        <p:spPr>
          <a:xfrm>
            <a:off x="1075473" y="1346420"/>
            <a:ext cx="4925798" cy="8264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265" y="3291265"/>
            <a:ext cx="6725513" cy="168137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flipH="1">
            <a:off x="515659" y="2707197"/>
            <a:ext cx="313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Top view (along z):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8123511" y="2891863"/>
            <a:ext cx="3617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refocuses qubits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eliminates low frequency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Increases dephasing (T</a:t>
            </a:r>
            <a:r>
              <a:rPr 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 time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1"/>
            <a:ext cx="50673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35814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057401"/>
            <a:ext cx="37242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1"/>
            <a:ext cx="36195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61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6540500" y="4852988"/>
          <a:ext cx="1371600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" name="Equation" r:id="rId3" imgW="825480" imgH="431640" progId="Equation.3">
                  <p:embed/>
                </p:oleObj>
              </mc:Choice>
              <mc:Fallback>
                <p:oleObj name="Equation" r:id="rId3" imgW="825480" imgH="431640" progId="Equation.3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0" y="4852988"/>
                        <a:ext cx="1371600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6159500" y="5803901"/>
          <a:ext cx="25908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name="Equation" r:id="rId5" imgW="1473120" imgH="444240" progId="Equation.3">
                  <p:embed/>
                </p:oleObj>
              </mc:Choice>
              <mc:Fallback>
                <p:oleObj name="Equation" r:id="rId5" imgW="1473120" imgH="444240" progId="Equation.3">
                  <p:embed/>
                  <p:pic>
                    <p:nvPicPr>
                      <p:cNvPr id="24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00" y="5803901"/>
                        <a:ext cx="259080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1" name="Object 5"/>
          <p:cNvGraphicFramePr>
            <a:graphicFrameLocks noChangeAspect="1"/>
          </p:cNvGraphicFramePr>
          <p:nvPr/>
        </p:nvGraphicFramePr>
        <p:xfrm>
          <a:off x="3810000" y="2286000"/>
          <a:ext cx="1524000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" name="Equation" r:id="rId7" imgW="838080" imgH="380880" progId="Equation.3">
                  <p:embed/>
                </p:oleObj>
              </mc:Choice>
              <mc:Fallback>
                <p:oleObj name="Equation" r:id="rId7" imgW="838080" imgH="380880" progId="Equation.3">
                  <p:embed/>
                  <p:pic>
                    <p:nvPicPr>
                      <p:cNvPr id="2458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286000"/>
                        <a:ext cx="1524000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Oval 6"/>
          <p:cNvSpPr>
            <a:spLocks noChangeArrowheads="1"/>
          </p:cNvSpPr>
          <p:nvPr/>
        </p:nvSpPr>
        <p:spPr bwMode="auto">
          <a:xfrm>
            <a:off x="3192464" y="955675"/>
            <a:ext cx="1246187" cy="1219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BBB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545013" y="1455738"/>
            <a:ext cx="228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 flipV="1">
            <a:off x="4535488" y="1455738"/>
            <a:ext cx="228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840288" y="1360489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I</a:t>
            </a:r>
            <a:r>
              <a:rPr lang="en-US" altLang="en-US" sz="2000" baseline="-25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C</a:t>
            </a:r>
            <a:endParaRPr lang="en-US" altLang="en-US" sz="2000">
              <a:solidFill>
                <a:srgbClr val="000000"/>
              </a:solidFill>
              <a:latin typeface="Verdana Ref" pitchFamily="34" charset="0"/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2762250" y="1336676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L</a:t>
            </a:r>
            <a:endParaRPr lang="en-US" altLang="en-US" sz="2000" baseline="-25000">
              <a:solidFill>
                <a:srgbClr val="000000"/>
              </a:solidFill>
              <a:latin typeface="Verdana Ref" pitchFamily="34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3622675" y="1355725"/>
            <a:ext cx="370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C</a:t>
            </a:r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4133851" y="1335089"/>
            <a:ext cx="531813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4135438" y="1787525"/>
            <a:ext cx="527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4146550" y="1336675"/>
            <a:ext cx="0" cy="17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>
            <a:off x="3994150" y="1508125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3994150" y="1617663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4146550" y="1617663"/>
            <a:ext cx="0" cy="1762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>
            <a:off x="4654550" y="13366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4300539" y="1355725"/>
            <a:ext cx="200025" cy="414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6" name="Oval 20"/>
          <p:cNvSpPr>
            <a:spLocks noChangeArrowheads="1"/>
          </p:cNvSpPr>
          <p:nvPr/>
        </p:nvSpPr>
        <p:spPr bwMode="auto">
          <a:xfrm>
            <a:off x="4333875" y="1284288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7" name="Oval 21"/>
          <p:cNvSpPr>
            <a:spLocks noChangeArrowheads="1"/>
          </p:cNvSpPr>
          <p:nvPr/>
        </p:nvSpPr>
        <p:spPr bwMode="auto">
          <a:xfrm>
            <a:off x="4333875" y="17462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5043489" y="88901"/>
            <a:ext cx="2098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A50021"/>
                </a:solidFill>
                <a:latin typeface="Comic Sans MS" panose="030F0702030302020204" pitchFamily="66" charset="0"/>
              </a:rPr>
              <a:t>rf SQUID qubit</a:t>
            </a:r>
          </a:p>
        </p:txBody>
      </p:sp>
      <p:graphicFrame>
        <p:nvGraphicFramePr>
          <p:cNvPr id="24599" name="Object 23"/>
          <p:cNvGraphicFramePr>
            <a:graphicFrameLocks noChangeAspect="1"/>
          </p:cNvGraphicFramePr>
          <p:nvPr/>
        </p:nvGraphicFramePr>
        <p:xfrm>
          <a:off x="5778500" y="4033838"/>
          <a:ext cx="1447800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Equation" r:id="rId9" imgW="812520" imgH="393480" progId="Equation.3">
                  <p:embed/>
                </p:oleObj>
              </mc:Choice>
              <mc:Fallback>
                <p:oleObj name="Equation" r:id="rId9" imgW="812520" imgH="393480" progId="Equation.3">
                  <p:embed/>
                  <p:pic>
                    <p:nvPicPr>
                      <p:cNvPr id="24599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4033838"/>
                        <a:ext cx="1447800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00" name="Object 24"/>
          <p:cNvGraphicFramePr>
            <a:graphicFrameLocks noChangeAspect="1"/>
          </p:cNvGraphicFramePr>
          <p:nvPr/>
        </p:nvGraphicFramePr>
        <p:xfrm>
          <a:off x="5549900" y="3213100"/>
          <a:ext cx="17526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" name="Equation" r:id="rId11" imgW="1028520" imgH="355320" progId="Equation.3">
                  <p:embed/>
                </p:oleObj>
              </mc:Choice>
              <mc:Fallback>
                <p:oleObj name="Equation" r:id="rId11" imgW="1028520" imgH="355320" progId="Equation.3">
                  <p:embed/>
                  <p:pic>
                    <p:nvPicPr>
                      <p:cNvPr id="2460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900" y="3213100"/>
                        <a:ext cx="175260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01" name="Object 25"/>
          <p:cNvGraphicFramePr>
            <a:graphicFrameLocks noChangeAspect="1"/>
          </p:cNvGraphicFramePr>
          <p:nvPr/>
        </p:nvGraphicFramePr>
        <p:xfrm>
          <a:off x="6080125" y="1060450"/>
          <a:ext cx="2376488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7" name="Graph" r:id="rId13" imgW="3641760" imgH="2838240" progId="Origin50.Graph">
                  <p:embed/>
                </p:oleObj>
              </mc:Choice>
              <mc:Fallback>
                <p:oleObj name="Graph" r:id="rId13" imgW="3641760" imgH="2838240" progId="Origin50.Graph">
                  <p:embed/>
                  <p:pic>
                    <p:nvPicPr>
                      <p:cNvPr id="24601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913" t="44989" r="5972" b="17897"/>
                      <a:stretch>
                        <a:fillRect/>
                      </a:stretch>
                    </p:blipFill>
                    <p:spPr bwMode="auto">
                      <a:xfrm>
                        <a:off x="6080125" y="1060450"/>
                        <a:ext cx="2376488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02" name="Line 26"/>
          <p:cNvSpPr>
            <a:spLocks noChangeShapeType="1"/>
          </p:cNvSpPr>
          <p:nvPr/>
        </p:nvSpPr>
        <p:spPr bwMode="auto">
          <a:xfrm>
            <a:off x="6794500" y="1454150"/>
            <a:ext cx="21780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 flipV="1">
            <a:off x="6134100" y="2159000"/>
            <a:ext cx="2859088" cy="142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4" name="Line 28"/>
          <p:cNvSpPr>
            <a:spLocks noChangeShapeType="1"/>
          </p:cNvSpPr>
          <p:nvPr/>
        </p:nvSpPr>
        <p:spPr bwMode="auto">
          <a:xfrm>
            <a:off x="8755063" y="1466851"/>
            <a:ext cx="0" cy="696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med"/>
            <a:tailEnd type="arrow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5" name="Arc 29"/>
          <p:cNvSpPr>
            <a:spLocks/>
          </p:cNvSpPr>
          <p:nvPr/>
        </p:nvSpPr>
        <p:spPr bwMode="auto">
          <a:xfrm flipV="1">
            <a:off x="6459539" y="1743076"/>
            <a:ext cx="219075" cy="2333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6" name="Arc 30"/>
          <p:cNvSpPr>
            <a:spLocks/>
          </p:cNvSpPr>
          <p:nvPr/>
        </p:nvSpPr>
        <p:spPr bwMode="auto">
          <a:xfrm flipH="1" flipV="1">
            <a:off x="6254751" y="1722438"/>
            <a:ext cx="187325" cy="2603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07" name="Line 31"/>
          <p:cNvSpPr>
            <a:spLocks noChangeShapeType="1"/>
          </p:cNvSpPr>
          <p:nvPr/>
        </p:nvSpPr>
        <p:spPr bwMode="auto">
          <a:xfrm>
            <a:off x="6811963" y="1844675"/>
            <a:ext cx="85566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4608" name="Object 32"/>
          <p:cNvGraphicFramePr>
            <a:graphicFrameLocks noChangeAspect="1"/>
          </p:cNvGraphicFramePr>
          <p:nvPr/>
        </p:nvGraphicFramePr>
        <p:xfrm>
          <a:off x="7129464" y="1916113"/>
          <a:ext cx="236537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" name="Equation" r:id="rId15" imgW="152280" imgH="139680" progId="Equation.3">
                  <p:embed/>
                </p:oleObj>
              </mc:Choice>
              <mc:Fallback>
                <p:oleObj name="Equation" r:id="rId15" imgW="152280" imgH="139680" progId="Equation.3">
                  <p:embed/>
                  <p:pic>
                    <p:nvPicPr>
                      <p:cNvPr id="24608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9464" y="1916113"/>
                        <a:ext cx="236537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09" name="Object 33"/>
          <p:cNvGraphicFramePr>
            <a:graphicFrameLocks noChangeAspect="1"/>
          </p:cNvGraphicFramePr>
          <p:nvPr/>
        </p:nvGraphicFramePr>
        <p:xfrm>
          <a:off x="6291264" y="1470025"/>
          <a:ext cx="352425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9" name="Equation" r:id="rId17" imgW="177480" imgH="190440" progId="Equation.3">
                  <p:embed/>
                </p:oleObj>
              </mc:Choice>
              <mc:Fallback>
                <p:oleObj name="Equation" r:id="rId17" imgW="177480" imgH="190440" progId="Equation.3">
                  <p:embed/>
                  <p:pic>
                    <p:nvPicPr>
                      <p:cNvPr id="24609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1264" y="1470025"/>
                        <a:ext cx="352425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10" name="Line 34"/>
          <p:cNvSpPr>
            <a:spLocks noChangeShapeType="1"/>
          </p:cNvSpPr>
          <p:nvPr/>
        </p:nvSpPr>
        <p:spPr bwMode="auto">
          <a:xfrm flipV="1">
            <a:off x="2932114" y="1741488"/>
            <a:ext cx="636587" cy="493712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611" name="Text Box 35"/>
          <p:cNvSpPr txBox="1">
            <a:spLocks noChangeArrowheads="1"/>
          </p:cNvSpPr>
          <p:nvPr/>
        </p:nvSpPr>
        <p:spPr bwMode="auto">
          <a:xfrm>
            <a:off x="2246314" y="2127251"/>
            <a:ext cx="83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99"/>
                </a:solidFill>
                <a:latin typeface="Verdana Ref" pitchFamily="34" charset="0"/>
                <a:cs typeface="Arial" panose="020B0604020202020204" pitchFamily="34" charset="0"/>
                <a:sym typeface="Symbol" panose="05050102010706020507" pitchFamily="18" charset="2"/>
              </a:rPr>
              <a:t>½</a:t>
            </a:r>
            <a:r>
              <a:rPr lang="en-US" altLang="en-US" sz="2000">
                <a:solidFill>
                  <a:srgbClr val="000099"/>
                </a:solidFill>
                <a:latin typeface="Verdana Ref" pitchFamily="34" charset="0"/>
                <a:sym typeface="Symbol" panose="05050102010706020507" pitchFamily="18" charset="2"/>
              </a:rPr>
              <a:t></a:t>
            </a:r>
            <a:r>
              <a:rPr lang="en-US" altLang="en-US" sz="2000" baseline="-25000">
                <a:solidFill>
                  <a:srgbClr val="000099"/>
                </a:solidFill>
                <a:latin typeface="Verdana Ref" pitchFamily="34" charset="0"/>
                <a:sym typeface="Symbol" panose="05050102010706020507" pitchFamily="18" charset="2"/>
              </a:rPr>
              <a:t>0</a:t>
            </a:r>
            <a:endParaRPr lang="en-US" altLang="en-US" sz="2000" baseline="-25000">
              <a:solidFill>
                <a:srgbClr val="000099"/>
              </a:solidFill>
              <a:latin typeface="Verdana Ref" pitchFamily="34" charset="0"/>
            </a:endParaRPr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3416300" y="6032501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CC0000"/>
                </a:solidFill>
                <a:latin typeface="Comic Sans MS" panose="030F0702030302020204" pitchFamily="66" charset="0"/>
              </a:rPr>
              <a:t>Tunneling frequency:</a:t>
            </a:r>
          </a:p>
        </p:txBody>
      </p:sp>
      <p:sp>
        <p:nvSpPr>
          <p:cNvPr id="24613" name="Text Box 37"/>
          <p:cNvSpPr txBox="1">
            <a:spLocks noChangeArrowheads="1"/>
          </p:cNvSpPr>
          <p:nvPr/>
        </p:nvSpPr>
        <p:spPr bwMode="auto">
          <a:xfrm>
            <a:off x="3340101" y="3365501"/>
            <a:ext cx="1781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6600"/>
                </a:solidFill>
                <a:latin typeface="Comic Sans MS" panose="030F0702030302020204" pitchFamily="66" charset="0"/>
              </a:rPr>
              <a:t>Barrier height:</a:t>
            </a:r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3340100" y="4229101"/>
            <a:ext cx="209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99"/>
                </a:solidFill>
                <a:latin typeface="Comic Sans MS" panose="030F0702030302020204" pitchFamily="66" charset="0"/>
              </a:rPr>
              <a:t>Plasma frequency:</a:t>
            </a:r>
          </a:p>
        </p:txBody>
      </p:sp>
      <p:sp>
        <p:nvSpPr>
          <p:cNvPr id="24615" name="Text Box 39"/>
          <p:cNvSpPr txBox="1">
            <a:spLocks noChangeArrowheads="1"/>
          </p:cNvSpPr>
          <p:nvPr/>
        </p:nvSpPr>
        <p:spPr bwMode="auto">
          <a:xfrm>
            <a:off x="3340101" y="5081588"/>
            <a:ext cx="2816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660066"/>
                </a:solidFill>
                <a:latin typeface="Comic Sans MS" panose="030F0702030302020204" pitchFamily="66" charset="0"/>
              </a:rPr>
              <a:t>“Degree of classicality” :</a:t>
            </a:r>
          </a:p>
        </p:txBody>
      </p:sp>
      <p:sp>
        <p:nvSpPr>
          <p:cNvPr id="24616" name="Text Box 40"/>
          <p:cNvSpPr txBox="1">
            <a:spLocks noChangeArrowheads="1"/>
          </p:cNvSpPr>
          <p:nvPr/>
        </p:nvSpPr>
        <p:spPr bwMode="auto">
          <a:xfrm>
            <a:off x="8910638" y="1590676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66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D</a:t>
            </a:r>
            <a:r>
              <a:rPr lang="en-US" altLang="en-US" sz="2000">
                <a:solidFill>
                  <a:srgbClr val="006600"/>
                </a:solidFill>
                <a:latin typeface="Verdana Ref" pitchFamily="34" charset="0"/>
                <a:sym typeface="Symbol" panose="05050102010706020507" pitchFamily="18" charset="2"/>
              </a:rPr>
              <a:t>U</a:t>
            </a:r>
            <a:endParaRPr lang="en-US" altLang="en-US" sz="2000" baseline="-25000">
              <a:solidFill>
                <a:srgbClr val="006600"/>
              </a:solidFill>
              <a:latin typeface="Verdana Re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" b="10632"/>
          <a:stretch>
            <a:fillRect/>
          </a:stretch>
        </p:blipFill>
        <p:spPr bwMode="auto">
          <a:xfrm>
            <a:off x="7086600" y="1219200"/>
            <a:ext cx="2819400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800600" y="1681164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I</a:t>
            </a:r>
            <a:r>
              <a:rPr lang="en-US" altLang="en-US" sz="2000" baseline="-25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0</a:t>
            </a:r>
            <a:endParaRPr lang="en-US" altLang="en-US" sz="2000">
              <a:solidFill>
                <a:srgbClr val="000000"/>
              </a:solidFill>
              <a:latin typeface="Verdana Ref" pitchFamily="34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772025" y="76201"/>
            <a:ext cx="2647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A50021"/>
                </a:solidFill>
                <a:latin typeface="Comic Sans MS" panose="030F0702030302020204" pitchFamily="66" charset="0"/>
              </a:rPr>
              <a:t>Three-junction qubit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608264" y="2390776"/>
            <a:ext cx="835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99"/>
                </a:solidFill>
                <a:latin typeface="Verdana Ref" pitchFamily="34" charset="0"/>
                <a:cs typeface="Arial" panose="020B0604020202020204" pitchFamily="34" charset="0"/>
                <a:sym typeface="Symbol" panose="05050102010706020507" pitchFamily="18" charset="2"/>
              </a:rPr>
              <a:t>½</a:t>
            </a:r>
            <a:r>
              <a:rPr lang="en-US" altLang="en-US" sz="2000">
                <a:solidFill>
                  <a:srgbClr val="000099"/>
                </a:solidFill>
                <a:latin typeface="Verdana Ref" pitchFamily="34" charset="0"/>
                <a:sym typeface="Symbol" panose="05050102010706020507" pitchFamily="18" charset="2"/>
              </a:rPr>
              <a:t></a:t>
            </a:r>
            <a:r>
              <a:rPr lang="en-US" altLang="en-US" sz="2000" baseline="-25000">
                <a:solidFill>
                  <a:srgbClr val="000099"/>
                </a:solidFill>
                <a:latin typeface="Verdana Ref" pitchFamily="34" charset="0"/>
                <a:sym typeface="Symbol" panose="05050102010706020507" pitchFamily="18" charset="2"/>
              </a:rPr>
              <a:t>0</a:t>
            </a:r>
            <a:endParaRPr lang="en-US" altLang="en-US" sz="2000" baseline="-25000">
              <a:solidFill>
                <a:srgbClr val="000099"/>
              </a:solidFill>
              <a:latin typeface="Verdana Ref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286000" y="6005513"/>
            <a:ext cx="239395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CC0000"/>
                </a:solidFill>
                <a:latin typeface="Comic Sans MS" panose="030F0702030302020204" pitchFamily="66" charset="0"/>
              </a:rPr>
              <a:t>Tunneling frequency:</a:t>
            </a: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600" i="1">
                <a:solidFill>
                  <a:srgbClr val="CC0000"/>
                </a:solidFill>
                <a:latin typeface="Comic Sans MS" panose="030F0702030302020204" pitchFamily="66" charset="0"/>
              </a:rPr>
              <a:t>         (intracell)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819400" y="4343401"/>
            <a:ext cx="209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99"/>
                </a:solidFill>
                <a:latin typeface="Comic Sans MS" panose="030F0702030302020204" pitchFamily="66" charset="0"/>
              </a:rPr>
              <a:t>Plasma frequency: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276600" y="5229226"/>
            <a:ext cx="1892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660066"/>
                </a:solidFill>
                <a:latin typeface="Comic Sans MS" panose="030F0702030302020204" pitchFamily="66" charset="0"/>
              </a:rPr>
              <a:t>Phase minimum :</a:t>
            </a:r>
          </a:p>
        </p:txBody>
      </p:sp>
      <p:grpSp>
        <p:nvGrpSpPr>
          <p:cNvPr id="25610" name="Group 10"/>
          <p:cNvGrpSpPr>
            <a:grpSpLocks/>
          </p:cNvGrpSpPr>
          <p:nvPr/>
        </p:nvGrpSpPr>
        <p:grpSpPr bwMode="auto">
          <a:xfrm>
            <a:off x="3294064" y="1295401"/>
            <a:ext cx="1430337" cy="1203325"/>
            <a:chOff x="1115" y="712"/>
            <a:chExt cx="1021" cy="862"/>
          </a:xfrm>
        </p:grpSpPr>
        <p:sp>
          <p:nvSpPr>
            <p:cNvPr id="25611" name="Oval 11"/>
            <p:cNvSpPr>
              <a:spLocks noChangeArrowheads="1"/>
            </p:cNvSpPr>
            <p:nvPr/>
          </p:nvSpPr>
          <p:spPr bwMode="auto">
            <a:xfrm>
              <a:off x="1248" y="768"/>
              <a:ext cx="816" cy="76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BBB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1992" y="1083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flipV="1">
              <a:off x="1986" y="1083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flipV="1">
              <a:off x="1115" y="1263"/>
              <a:ext cx="401" cy="311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15" name="Line 15"/>
            <p:cNvSpPr>
              <a:spLocks noChangeShapeType="1"/>
            </p:cNvSpPr>
            <p:nvPr/>
          </p:nvSpPr>
          <p:spPr bwMode="auto">
            <a:xfrm>
              <a:off x="1590" y="712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1584" y="712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17" name="Line 17"/>
            <p:cNvSpPr>
              <a:spLocks noChangeShapeType="1"/>
            </p:cNvSpPr>
            <p:nvPr/>
          </p:nvSpPr>
          <p:spPr bwMode="auto">
            <a:xfrm>
              <a:off x="1194" y="1078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 flipV="1">
              <a:off x="1188" y="1078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2919413" y="1663701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I</a:t>
            </a:r>
            <a:r>
              <a:rPr lang="en-US" altLang="en-US" sz="2000" baseline="-25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0</a:t>
            </a:r>
            <a:endParaRPr lang="en-US" altLang="en-US" sz="2000">
              <a:solidFill>
                <a:srgbClr val="000000"/>
              </a:solidFill>
              <a:latin typeface="Verdana Ref" pitchFamily="34" charset="0"/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3733800" y="838201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aI</a:t>
            </a:r>
            <a:r>
              <a:rPr lang="en-US" altLang="en-US" sz="2000" baseline="-25000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0</a:t>
            </a:r>
            <a:endParaRPr lang="en-US" altLang="en-US" sz="20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5621" name="Object 21"/>
          <p:cNvGraphicFramePr>
            <a:graphicFrameLocks noChangeAspect="1"/>
          </p:cNvGraphicFramePr>
          <p:nvPr/>
        </p:nvGraphicFramePr>
        <p:xfrm>
          <a:off x="9982200" y="2133601"/>
          <a:ext cx="38100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0" name="Equation" r:id="rId4" imgW="152280" imgH="139680" progId="Equation.3">
                  <p:embed/>
                </p:oleObj>
              </mc:Choice>
              <mc:Fallback>
                <p:oleObj name="Equation" r:id="rId4" imgW="152280" imgH="139680" progId="Equation.3">
                  <p:embed/>
                  <p:pic>
                    <p:nvPicPr>
                      <p:cNvPr id="2562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2200" y="2133601"/>
                        <a:ext cx="381000" cy="347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2" name="Line 22"/>
          <p:cNvSpPr>
            <a:spLocks noChangeShapeType="1"/>
          </p:cNvSpPr>
          <p:nvPr/>
        </p:nvSpPr>
        <p:spPr bwMode="auto">
          <a:xfrm flipH="1">
            <a:off x="8596313" y="19050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5024438" y="33194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5624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903316"/>
              </p:ext>
            </p:extLst>
          </p:nvPr>
        </p:nvGraphicFramePr>
        <p:xfrm>
          <a:off x="5181601" y="4038601"/>
          <a:ext cx="3211285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1" name="Equation" r:id="rId6" imgW="1701720" imgH="495000" progId="Equation.3">
                  <p:embed/>
                </p:oleObj>
              </mc:Choice>
              <mc:Fallback>
                <p:oleObj name="Equation" r:id="rId6" imgW="1701720" imgH="495000" progId="Equation.3">
                  <p:embed/>
                  <p:pic>
                    <p:nvPicPr>
                      <p:cNvPr id="2562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1" y="4038601"/>
                        <a:ext cx="3211285" cy="919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5" name="Rectangle 25"/>
          <p:cNvSpPr>
            <a:spLocks noChangeArrowheads="1"/>
          </p:cNvSpPr>
          <p:nvPr/>
        </p:nvSpPr>
        <p:spPr bwMode="auto">
          <a:xfrm>
            <a:off x="4595813" y="3348039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562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609110"/>
              </p:ext>
            </p:extLst>
          </p:nvPr>
        </p:nvGraphicFramePr>
        <p:xfrm>
          <a:off x="4943474" y="5813426"/>
          <a:ext cx="5004707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2" name="Equation" r:id="rId8" imgW="2768400" imgH="482400" progId="Equation.3">
                  <p:embed/>
                </p:oleObj>
              </mc:Choice>
              <mc:Fallback>
                <p:oleObj name="Equation" r:id="rId8" imgW="2768400" imgH="482400" progId="Equation.3">
                  <p:embed/>
                  <p:pic>
                    <p:nvPicPr>
                      <p:cNvPr id="2562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4" y="5813426"/>
                        <a:ext cx="5004707" cy="835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27" name="Rectangle 27"/>
          <p:cNvSpPr>
            <a:spLocks noChangeArrowheads="1"/>
          </p:cNvSpPr>
          <p:nvPr/>
        </p:nvSpPr>
        <p:spPr bwMode="auto">
          <a:xfrm>
            <a:off x="5700713" y="3319464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5628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993001"/>
              </p:ext>
            </p:extLst>
          </p:nvPr>
        </p:nvGraphicFramePr>
        <p:xfrm>
          <a:off x="5562600" y="5048250"/>
          <a:ext cx="1813832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3" name="Equation" r:id="rId10" imgW="901440" imgH="393480" progId="Equation.3">
                  <p:embed/>
                </p:oleObj>
              </mc:Choice>
              <mc:Fallback>
                <p:oleObj name="Equation" r:id="rId10" imgW="901440" imgH="393480" progId="Equation.3">
                  <p:embed/>
                  <p:pic>
                    <p:nvPicPr>
                      <p:cNvPr id="25628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048250"/>
                        <a:ext cx="1813832" cy="731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2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730957"/>
              </p:ext>
            </p:extLst>
          </p:nvPr>
        </p:nvGraphicFramePr>
        <p:xfrm>
          <a:off x="4419601" y="3048000"/>
          <a:ext cx="1421945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4" name="Equation" r:id="rId12" imgW="838080" imgH="190440" progId="Equation.3">
                  <p:embed/>
                </p:oleObj>
              </mc:Choice>
              <mc:Fallback>
                <p:oleObj name="Equation" r:id="rId12" imgW="838080" imgH="190440" progId="Equation.3">
                  <p:embed/>
                  <p:pic>
                    <p:nvPicPr>
                      <p:cNvPr id="2562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3048000"/>
                        <a:ext cx="1421945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30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702486"/>
              </p:ext>
            </p:extLst>
          </p:nvPr>
        </p:nvGraphicFramePr>
        <p:xfrm>
          <a:off x="4508045" y="3505201"/>
          <a:ext cx="123144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5" name="Equation" r:id="rId14" imgW="698400" imgH="228600" progId="Equation.3">
                  <p:embed/>
                </p:oleObj>
              </mc:Choice>
              <mc:Fallback>
                <p:oleObj name="Equation" r:id="rId14" imgW="698400" imgH="228600" progId="Equation.3">
                  <p:embed/>
                  <p:pic>
                    <p:nvPicPr>
                      <p:cNvPr id="2563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8045" y="3505201"/>
                        <a:ext cx="1231447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31" name="Text Box 31"/>
          <p:cNvSpPr txBox="1">
            <a:spLocks noChangeArrowheads="1"/>
          </p:cNvSpPr>
          <p:nvPr/>
        </p:nvSpPr>
        <p:spPr bwMode="auto">
          <a:xfrm>
            <a:off x="2057400" y="3048001"/>
            <a:ext cx="2154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omic Sans MS" panose="030F0702030302020204" pitchFamily="66" charset="0"/>
              </a:rPr>
              <a:t>Josephson energy:</a:t>
            </a:r>
          </a:p>
        </p:txBody>
      </p:sp>
      <p:sp>
        <p:nvSpPr>
          <p:cNvPr id="25632" name="Text Box 32"/>
          <p:cNvSpPr txBox="1">
            <a:spLocks noChangeArrowheads="1"/>
          </p:cNvSpPr>
          <p:nvPr/>
        </p:nvSpPr>
        <p:spPr bwMode="auto">
          <a:xfrm>
            <a:off x="2133601" y="3581401"/>
            <a:ext cx="1960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omic Sans MS" panose="030F0702030302020204" pitchFamily="66" charset="0"/>
              </a:rPr>
              <a:t>Charging energy:</a:t>
            </a:r>
          </a:p>
        </p:txBody>
      </p:sp>
      <p:sp>
        <p:nvSpPr>
          <p:cNvPr id="25633" name="Text Box 33"/>
          <p:cNvSpPr txBox="1">
            <a:spLocks noChangeArrowheads="1"/>
          </p:cNvSpPr>
          <p:nvPr/>
        </p:nvSpPr>
        <p:spPr bwMode="auto">
          <a:xfrm>
            <a:off x="5715000" y="1981200"/>
            <a:ext cx="1600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Comic Sans MS" panose="030F0702030302020204" pitchFamily="66" charset="0"/>
              </a:rPr>
              <a:t>3-dimensional potential</a:t>
            </a:r>
          </a:p>
        </p:txBody>
      </p:sp>
      <p:sp>
        <p:nvSpPr>
          <p:cNvPr id="25634" name="Text Box 34"/>
          <p:cNvSpPr txBox="1">
            <a:spLocks noChangeArrowheads="1"/>
          </p:cNvSpPr>
          <p:nvPr/>
        </p:nvSpPr>
        <p:spPr bwMode="auto">
          <a:xfrm>
            <a:off x="4038601" y="457200"/>
            <a:ext cx="4371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T. P. Orlando </a:t>
            </a:r>
            <a:r>
              <a:rPr lang="en-US" altLang="en-US" sz="1400" i="1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, PRL </a:t>
            </a:r>
            <a:r>
              <a:rPr lang="en-US" altLang="en-US" sz="1400" u="sng">
                <a:solidFill>
                  <a:srgbClr val="000000"/>
                </a:solidFill>
                <a:latin typeface="Arial" panose="020B0604020202020204" pitchFamily="34" charset="0"/>
              </a:rPr>
              <a:t>60</a:t>
            </a: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, 15398 (1999)</a:t>
            </a: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4267200" y="866776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(a &lt; 1)</a:t>
            </a:r>
            <a:endParaRPr lang="en-US" alt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1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84275"/>
            <a:ext cx="4038600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3929064"/>
            <a:ext cx="3829050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33801"/>
            <a:ext cx="38862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"/>
            <a:ext cx="3810000" cy="29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40767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7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://www.sciencemag.org/content/vol290/issue5492/images/large/se41089300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/>
          <a:stretch>
            <a:fillRect/>
          </a:stretch>
        </p:blipFill>
        <p:spPr bwMode="auto">
          <a:xfrm>
            <a:off x="6096000" y="338139"/>
            <a:ext cx="4292600" cy="27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www.sciencemag.org/content/vol290/issue5492/images/large/se410893000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1981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www.sciencemag.org/content/vol290/issue5492/images/large/se410893000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8" b="25389"/>
          <a:stretch>
            <a:fillRect/>
          </a:stretch>
        </p:blipFill>
        <p:spPr bwMode="auto">
          <a:xfrm>
            <a:off x="2514600" y="4841876"/>
            <a:ext cx="2667000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www.sciencemag.org/content/vol290/issue5492/images/large/se410893000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3733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95250"/>
            <a:ext cx="40005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\\Min\blatterj\colorqubitlar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6667" b="8797"/>
          <a:stretch>
            <a:fillRect/>
          </a:stretch>
        </p:blipFill>
        <p:spPr bwMode="auto">
          <a:xfrm>
            <a:off x="6775450" y="260351"/>
            <a:ext cx="990600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sciencemag.org/content/vol290/issue5492/images/large/se410893000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4"/>
          <a:stretch>
            <a:fillRect/>
          </a:stretch>
        </p:blipFill>
        <p:spPr bwMode="auto">
          <a:xfrm>
            <a:off x="4010025" y="1860550"/>
            <a:ext cx="19621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148388" y="1295400"/>
          <a:ext cx="22860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7" name="Graph" r:id="rId3" imgW="3049920" imgH="2858400" progId="Origin50.Graph">
                  <p:embed/>
                </p:oleObj>
              </mc:Choice>
              <mc:Fallback>
                <p:oleObj name="Graph" r:id="rId3" imgW="3049920" imgH="2858400" progId="Origin50.Graph">
                  <p:embed/>
                  <p:pic>
                    <p:nvPicPr>
                      <p:cNvPr id="266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957" t="20685" r="10054" b="34407"/>
                      <a:stretch>
                        <a:fillRect/>
                      </a:stretch>
                    </p:blipFill>
                    <p:spPr bwMode="auto">
                      <a:xfrm>
                        <a:off x="6148388" y="1295400"/>
                        <a:ext cx="22860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6453188" y="2481263"/>
            <a:ext cx="11430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6224588" y="2105025"/>
            <a:ext cx="1600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6986588" y="2133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6019800" y="5632450"/>
          <a:ext cx="24384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Equation" r:id="rId5" imgW="1117440" imgH="342720" progId="Equation.3">
                  <p:embed/>
                </p:oleObj>
              </mc:Choice>
              <mc:Fallback>
                <p:oleObj name="Equation" r:id="rId5" imgW="1117440" imgH="342720" progId="Equation.3">
                  <p:embed/>
                  <p:pic>
                    <p:nvPicPr>
                      <p:cNvPr id="2663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5632450"/>
                        <a:ext cx="243840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490913" y="1905001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I</a:t>
            </a:r>
            <a:r>
              <a:rPr lang="en-US" altLang="en-US" sz="2000" baseline="-25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C</a:t>
            </a:r>
            <a:endParaRPr lang="en-US" altLang="en-US" sz="2000">
              <a:solidFill>
                <a:srgbClr val="000000"/>
              </a:solidFill>
              <a:latin typeface="Verdana Ref" pitchFamily="34" charset="0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5067300" y="1924050"/>
            <a:ext cx="3706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C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953126" y="1889125"/>
            <a:ext cx="200025" cy="414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417434" y="95251"/>
            <a:ext cx="48237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A50021"/>
                </a:solidFill>
                <a:latin typeface="Comic Sans MS" panose="030F0702030302020204" pitchFamily="66" charset="0"/>
              </a:rPr>
              <a:t>Phase (single </a:t>
            </a:r>
            <a:r>
              <a:rPr lang="en-US" altLang="en-US" sz="2000" dirty="0">
                <a:solidFill>
                  <a:srgbClr val="A50021"/>
                </a:solidFill>
                <a:latin typeface="Comic Sans MS" panose="030F0702030302020204" pitchFamily="66" charset="0"/>
              </a:rPr>
              <a:t>Josephson </a:t>
            </a:r>
            <a:r>
              <a:rPr lang="en-US" altLang="en-US" sz="2000" dirty="0" smtClean="0">
                <a:solidFill>
                  <a:srgbClr val="A50021"/>
                </a:solidFill>
                <a:latin typeface="Comic Sans MS" panose="030F0702030302020204" pitchFamily="66" charset="0"/>
              </a:rPr>
              <a:t>junction) </a:t>
            </a:r>
            <a:r>
              <a:rPr lang="en-US" altLang="en-US" sz="2000" dirty="0">
                <a:solidFill>
                  <a:srgbClr val="A50021"/>
                </a:solidFill>
                <a:latin typeface="Comic Sans MS" panose="030F0702030302020204" pitchFamily="66" charset="0"/>
              </a:rPr>
              <a:t>qubit</a:t>
            </a:r>
          </a:p>
        </p:txBody>
      </p:sp>
      <p:graphicFrame>
        <p:nvGraphicFramePr>
          <p:cNvPr id="26636" name="Object 12"/>
          <p:cNvGraphicFramePr>
            <a:graphicFrameLocks noChangeAspect="1"/>
          </p:cNvGraphicFramePr>
          <p:nvPr/>
        </p:nvGraphicFramePr>
        <p:xfrm>
          <a:off x="5486400" y="3321051"/>
          <a:ext cx="29718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9" name="Equation" r:id="rId7" imgW="1600200" imgH="457200" progId="Equation.3">
                  <p:embed/>
                </p:oleObj>
              </mc:Choice>
              <mc:Fallback>
                <p:oleObj name="Equation" r:id="rId7" imgW="1600200" imgH="457200" progId="Equation.3">
                  <p:embed/>
                  <p:pic>
                    <p:nvPicPr>
                      <p:cNvPr id="266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321051"/>
                        <a:ext cx="29718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7" name="Object 13"/>
          <p:cNvGraphicFramePr>
            <a:graphicFrameLocks noChangeAspect="1"/>
          </p:cNvGraphicFramePr>
          <p:nvPr/>
        </p:nvGraphicFramePr>
        <p:xfrm>
          <a:off x="5486400" y="4462464"/>
          <a:ext cx="31242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0" name="Equation" r:id="rId9" imgW="1739880" imgH="482400" progId="Equation.3">
                  <p:embed/>
                </p:oleObj>
              </mc:Choice>
              <mc:Fallback>
                <p:oleObj name="Equation" r:id="rId9" imgW="1739880" imgH="482400" progId="Equation.3">
                  <p:embed/>
                  <p:pic>
                    <p:nvPicPr>
                      <p:cNvPr id="2663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462464"/>
                        <a:ext cx="31242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8967788" y="2076451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6600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D</a:t>
            </a:r>
            <a:r>
              <a:rPr lang="en-US" altLang="en-US" sz="2000">
                <a:solidFill>
                  <a:srgbClr val="006600"/>
                </a:solidFill>
                <a:latin typeface="Verdana Ref" pitchFamily="34" charset="0"/>
                <a:sym typeface="Symbol" panose="05050102010706020507" pitchFamily="18" charset="2"/>
              </a:rPr>
              <a:t>U</a:t>
            </a:r>
            <a:endParaRPr lang="en-US" altLang="en-US" sz="2000" baseline="-25000">
              <a:solidFill>
                <a:srgbClr val="006600"/>
              </a:solidFill>
              <a:latin typeface="Verdana Ref" pitchFamily="34" charset="0"/>
            </a:endParaRPr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V="1">
            <a:off x="6681788" y="25908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7519988" y="19812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>
            <a:off x="3919538" y="2011363"/>
            <a:ext cx="260350" cy="252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V="1">
            <a:off x="3919538" y="2011363"/>
            <a:ext cx="260350" cy="252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V="1">
            <a:off x="4049714" y="1695450"/>
            <a:ext cx="78422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>
            <a:off x="4457700" y="1371601"/>
            <a:ext cx="0" cy="315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4637088" y="2074863"/>
            <a:ext cx="3921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>
            <a:off x="4637088" y="2200275"/>
            <a:ext cx="3921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>
            <a:off x="4833938" y="1695451"/>
            <a:ext cx="0" cy="398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4049713" y="1695450"/>
            <a:ext cx="0" cy="884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4408488" y="2540001"/>
            <a:ext cx="76200" cy="746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0" name="Oval 26"/>
          <p:cNvSpPr>
            <a:spLocks noChangeArrowheads="1"/>
          </p:cNvSpPr>
          <p:nvPr/>
        </p:nvSpPr>
        <p:spPr bwMode="auto">
          <a:xfrm>
            <a:off x="4424363" y="1655764"/>
            <a:ext cx="76200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1" name="Line 27"/>
          <p:cNvSpPr>
            <a:spLocks noChangeShapeType="1"/>
          </p:cNvSpPr>
          <p:nvPr/>
        </p:nvSpPr>
        <p:spPr bwMode="auto">
          <a:xfrm flipV="1">
            <a:off x="4049714" y="2579689"/>
            <a:ext cx="7842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2" name="Line 28"/>
          <p:cNvSpPr>
            <a:spLocks noChangeShapeType="1"/>
          </p:cNvSpPr>
          <p:nvPr/>
        </p:nvSpPr>
        <p:spPr bwMode="auto">
          <a:xfrm>
            <a:off x="4833938" y="2200276"/>
            <a:ext cx="0" cy="398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3" name="Line 29"/>
          <p:cNvSpPr>
            <a:spLocks noChangeShapeType="1"/>
          </p:cNvSpPr>
          <p:nvPr/>
        </p:nvSpPr>
        <p:spPr bwMode="auto">
          <a:xfrm>
            <a:off x="4441825" y="2579688"/>
            <a:ext cx="0" cy="315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4" name="Line 30"/>
          <p:cNvSpPr>
            <a:spLocks noChangeShapeType="1"/>
          </p:cNvSpPr>
          <p:nvPr/>
        </p:nvSpPr>
        <p:spPr bwMode="auto">
          <a:xfrm flipV="1">
            <a:off x="2938463" y="2895600"/>
            <a:ext cx="1511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5" name="Line 31"/>
          <p:cNvSpPr>
            <a:spLocks noChangeShapeType="1"/>
          </p:cNvSpPr>
          <p:nvPr/>
        </p:nvSpPr>
        <p:spPr bwMode="auto">
          <a:xfrm flipV="1">
            <a:off x="2938464" y="1379538"/>
            <a:ext cx="1519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6" name="Line 32"/>
          <p:cNvSpPr>
            <a:spLocks noChangeShapeType="1"/>
          </p:cNvSpPr>
          <p:nvPr/>
        </p:nvSpPr>
        <p:spPr bwMode="auto">
          <a:xfrm>
            <a:off x="2938463" y="1379538"/>
            <a:ext cx="0" cy="442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7" name="Line 33"/>
          <p:cNvSpPr>
            <a:spLocks noChangeShapeType="1"/>
          </p:cNvSpPr>
          <p:nvPr/>
        </p:nvSpPr>
        <p:spPr bwMode="auto">
          <a:xfrm>
            <a:off x="2938463" y="2452688"/>
            <a:ext cx="0" cy="442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8" name="Oval 34"/>
          <p:cNvSpPr>
            <a:spLocks noChangeArrowheads="1"/>
          </p:cNvSpPr>
          <p:nvPr/>
        </p:nvSpPr>
        <p:spPr bwMode="auto">
          <a:xfrm>
            <a:off x="2743201" y="1822451"/>
            <a:ext cx="392113" cy="3778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59" name="Oval 35"/>
          <p:cNvSpPr>
            <a:spLocks noChangeArrowheads="1"/>
          </p:cNvSpPr>
          <p:nvPr/>
        </p:nvSpPr>
        <p:spPr bwMode="auto">
          <a:xfrm>
            <a:off x="2743201" y="2074864"/>
            <a:ext cx="392113" cy="3778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60" name="Text Box 36"/>
          <p:cNvSpPr txBox="1">
            <a:spLocks noChangeArrowheads="1"/>
          </p:cNvSpPr>
          <p:nvPr/>
        </p:nvSpPr>
        <p:spPr bwMode="auto">
          <a:xfrm>
            <a:off x="2362200" y="1938339"/>
            <a:ext cx="45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Verdana Ref" pitchFamily="34" charset="0"/>
                <a:sym typeface="Symbol" panose="05050102010706020507" pitchFamily="18" charset="2"/>
              </a:rPr>
              <a:t>I</a:t>
            </a:r>
            <a:endParaRPr lang="en-US" altLang="en-US" sz="2000">
              <a:solidFill>
                <a:srgbClr val="000000"/>
              </a:solidFill>
              <a:latin typeface="Verdana Ref" pitchFamily="34" charset="0"/>
            </a:endParaRPr>
          </a:p>
        </p:txBody>
      </p:sp>
      <p:sp>
        <p:nvSpPr>
          <p:cNvPr id="26661" name="Line 37"/>
          <p:cNvSpPr>
            <a:spLocks noChangeShapeType="1"/>
          </p:cNvSpPr>
          <p:nvPr/>
        </p:nvSpPr>
        <p:spPr bwMode="auto">
          <a:xfrm>
            <a:off x="8891588" y="1981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62" name="Text Box 38"/>
          <p:cNvSpPr txBox="1">
            <a:spLocks noChangeArrowheads="1"/>
          </p:cNvSpPr>
          <p:nvPr/>
        </p:nvSpPr>
        <p:spPr bwMode="auto">
          <a:xfrm>
            <a:off x="6748463" y="164782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99"/>
                </a:solidFill>
                <a:latin typeface="Symbol" panose="05050102010706020507" pitchFamily="18" charset="2"/>
                <a:sym typeface="MT Extra" panose="05050102010205020202" pitchFamily="18" charset="2"/>
              </a:rPr>
              <a:t></a:t>
            </a:r>
            <a:r>
              <a:rPr lang="en-US" altLang="en-US" sz="2400">
                <a:solidFill>
                  <a:srgbClr val="000099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</a:t>
            </a:r>
            <a:endParaRPr lang="en-US" altLang="en-US" sz="2400" baseline="-25000">
              <a:solidFill>
                <a:srgbClr val="000099"/>
              </a:solidFill>
              <a:latin typeface="Verdana Ref" pitchFamily="34" charset="0"/>
            </a:endParaRPr>
          </a:p>
        </p:txBody>
      </p:sp>
      <p:sp>
        <p:nvSpPr>
          <p:cNvPr id="26663" name="Text Box 39"/>
          <p:cNvSpPr txBox="1">
            <a:spLocks noChangeArrowheads="1"/>
          </p:cNvSpPr>
          <p:nvPr/>
        </p:nvSpPr>
        <p:spPr bwMode="auto">
          <a:xfrm>
            <a:off x="6043613" y="2333626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A5002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</a:t>
            </a:r>
            <a:r>
              <a:rPr lang="en-US" altLang="en-US" sz="2000" baseline="-25000">
                <a:solidFill>
                  <a:srgbClr val="A5002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0</a:t>
            </a:r>
            <a:endParaRPr lang="en-US" altLang="en-US" sz="2000" baseline="-250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6664" name="Text Box 40"/>
          <p:cNvSpPr txBox="1">
            <a:spLocks noChangeArrowheads="1"/>
          </p:cNvSpPr>
          <p:nvPr/>
        </p:nvSpPr>
        <p:spPr bwMode="auto">
          <a:xfrm>
            <a:off x="5791200" y="1879601"/>
            <a:ext cx="60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A5002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E</a:t>
            </a:r>
            <a:r>
              <a:rPr lang="en-US" altLang="en-US" sz="2000" baseline="-25000">
                <a:solidFill>
                  <a:srgbClr val="A5002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en-US" altLang="en-US" sz="2000" baseline="-250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6665" name="Text Box 41"/>
          <p:cNvSpPr txBox="1">
            <a:spLocks noChangeArrowheads="1"/>
          </p:cNvSpPr>
          <p:nvPr/>
        </p:nvSpPr>
        <p:spPr bwMode="auto">
          <a:xfrm>
            <a:off x="3200400" y="5791201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99"/>
                </a:solidFill>
                <a:latin typeface="Comic Sans MS" panose="030F0702030302020204" pitchFamily="66" charset="0"/>
              </a:rPr>
              <a:t>Tunneling frequency:</a:t>
            </a:r>
          </a:p>
        </p:txBody>
      </p:sp>
      <p:sp>
        <p:nvSpPr>
          <p:cNvPr id="26666" name="Text Box 42"/>
          <p:cNvSpPr txBox="1">
            <a:spLocks noChangeArrowheads="1"/>
          </p:cNvSpPr>
          <p:nvPr/>
        </p:nvSpPr>
        <p:spPr bwMode="auto">
          <a:xfrm>
            <a:off x="3200401" y="3533776"/>
            <a:ext cx="1781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6600"/>
                </a:solidFill>
                <a:latin typeface="Comic Sans MS" panose="030F0702030302020204" pitchFamily="66" charset="0"/>
              </a:rPr>
              <a:t>Barrier height:</a:t>
            </a:r>
          </a:p>
        </p:txBody>
      </p:sp>
      <p:sp>
        <p:nvSpPr>
          <p:cNvPr id="26667" name="Text Box 43"/>
          <p:cNvSpPr txBox="1">
            <a:spLocks noChangeArrowheads="1"/>
          </p:cNvSpPr>
          <p:nvPr/>
        </p:nvSpPr>
        <p:spPr bwMode="auto">
          <a:xfrm>
            <a:off x="3048000" y="4724401"/>
            <a:ext cx="209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CC0000"/>
                </a:solidFill>
                <a:latin typeface="Comic Sans MS" panose="030F0702030302020204" pitchFamily="66" charset="0"/>
              </a:rPr>
              <a:t>Plasma frequency:</a:t>
            </a:r>
          </a:p>
        </p:txBody>
      </p:sp>
      <p:sp>
        <p:nvSpPr>
          <p:cNvPr id="26668" name="Text Box 44"/>
          <p:cNvSpPr txBox="1">
            <a:spLocks noChangeArrowheads="1"/>
          </p:cNvSpPr>
          <p:nvPr/>
        </p:nvSpPr>
        <p:spPr bwMode="auto">
          <a:xfrm>
            <a:off x="6934200" y="838201"/>
            <a:ext cx="3352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Comic Sans MS" panose="030F0702030302020204" pitchFamily="66" charset="0"/>
              </a:rPr>
              <a:t>Oscillations between energy levels in washboard potential well</a:t>
            </a:r>
          </a:p>
        </p:txBody>
      </p:sp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2209800" y="838200"/>
            <a:ext cx="3352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  <a:latin typeface="Comic Sans MS" panose="030F0702030302020204" pitchFamily="66" charset="0"/>
              </a:rPr>
              <a:t>Current-biased single junction</a:t>
            </a:r>
          </a:p>
        </p:txBody>
      </p:sp>
    </p:spTree>
    <p:extLst>
      <p:ext uri="{BB962C8B-B14F-4D97-AF65-F5344CB8AC3E}">
        <p14:creationId xmlns:p14="http://schemas.microsoft.com/office/powerpoint/2010/main" val="7586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1"/>
            <a:ext cx="62484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16" y="1366838"/>
            <a:ext cx="4872038" cy="31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74801"/>
            <a:ext cx="34290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83101"/>
            <a:ext cx="39624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4559300"/>
            <a:ext cx="41148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130"/>
          <p:cNvGrpSpPr>
            <a:grpSpLocks/>
          </p:cNvGrpSpPr>
          <p:nvPr/>
        </p:nvGrpSpPr>
        <p:grpSpPr bwMode="auto">
          <a:xfrm>
            <a:off x="1103008" y="1463779"/>
            <a:ext cx="3721100" cy="1384300"/>
            <a:chOff x="3296" y="1057"/>
            <a:chExt cx="2344" cy="872"/>
          </a:xfrm>
        </p:grpSpPr>
        <p:sp>
          <p:nvSpPr>
            <p:cNvPr id="93" name="Rectangle 81"/>
            <p:cNvSpPr>
              <a:spLocks noChangeArrowheads="1"/>
            </p:cNvSpPr>
            <p:nvPr/>
          </p:nvSpPr>
          <p:spPr bwMode="auto">
            <a:xfrm>
              <a:off x="3583" y="1154"/>
              <a:ext cx="2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C</a:t>
              </a:r>
            </a:p>
          </p:txBody>
        </p:sp>
        <p:sp>
          <p:nvSpPr>
            <p:cNvPr id="94" name="Line 82"/>
            <p:cNvSpPr>
              <a:spLocks noChangeShapeType="1"/>
            </p:cNvSpPr>
            <p:nvPr/>
          </p:nvSpPr>
          <p:spPr bwMode="auto">
            <a:xfrm flipV="1">
              <a:off x="4233" y="1929"/>
              <a:ext cx="79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83"/>
            <p:cNvSpPr>
              <a:spLocks noChangeShapeType="1"/>
            </p:cNvSpPr>
            <p:nvPr/>
          </p:nvSpPr>
          <p:spPr bwMode="auto">
            <a:xfrm flipV="1">
              <a:off x="4233" y="1057"/>
              <a:ext cx="790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84"/>
            <p:cNvSpPr>
              <a:spLocks noChangeShapeType="1"/>
            </p:cNvSpPr>
            <p:nvPr/>
          </p:nvSpPr>
          <p:spPr bwMode="auto">
            <a:xfrm flipH="1">
              <a:off x="4233" y="1057"/>
              <a:ext cx="1" cy="4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85"/>
            <p:cNvSpPr>
              <a:spLocks noChangeShapeType="1"/>
            </p:cNvSpPr>
            <p:nvPr/>
          </p:nvSpPr>
          <p:spPr bwMode="auto">
            <a:xfrm>
              <a:off x="4232" y="1473"/>
              <a:ext cx="1" cy="4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86"/>
            <p:cNvSpPr>
              <a:spLocks noChangeShapeType="1"/>
            </p:cNvSpPr>
            <p:nvPr/>
          </p:nvSpPr>
          <p:spPr bwMode="auto">
            <a:xfrm>
              <a:off x="4150" y="1176"/>
              <a:ext cx="167" cy="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87"/>
            <p:cNvSpPr>
              <a:spLocks noChangeShapeType="1"/>
            </p:cNvSpPr>
            <p:nvPr/>
          </p:nvSpPr>
          <p:spPr bwMode="auto">
            <a:xfrm flipV="1">
              <a:off x="4150" y="1176"/>
              <a:ext cx="167" cy="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88"/>
            <p:cNvSpPr>
              <a:spLocks noChangeShapeType="1"/>
            </p:cNvSpPr>
            <p:nvPr/>
          </p:nvSpPr>
          <p:spPr bwMode="auto">
            <a:xfrm>
              <a:off x="4150" y="1643"/>
              <a:ext cx="167" cy="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89"/>
            <p:cNvSpPr>
              <a:spLocks noChangeShapeType="1"/>
            </p:cNvSpPr>
            <p:nvPr/>
          </p:nvSpPr>
          <p:spPr bwMode="auto">
            <a:xfrm flipV="1">
              <a:off x="4150" y="1643"/>
              <a:ext cx="167" cy="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90"/>
            <p:cNvSpPr>
              <a:spLocks noChangeShapeType="1"/>
            </p:cNvSpPr>
            <p:nvPr/>
          </p:nvSpPr>
          <p:spPr bwMode="auto">
            <a:xfrm flipV="1">
              <a:off x="3734" y="1493"/>
              <a:ext cx="499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91"/>
            <p:cNvSpPr>
              <a:spLocks noChangeShapeType="1"/>
            </p:cNvSpPr>
            <p:nvPr/>
          </p:nvSpPr>
          <p:spPr bwMode="auto">
            <a:xfrm>
              <a:off x="3734" y="1374"/>
              <a:ext cx="1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92"/>
            <p:cNvSpPr>
              <a:spLocks noChangeShapeType="1"/>
            </p:cNvSpPr>
            <p:nvPr/>
          </p:nvSpPr>
          <p:spPr bwMode="auto">
            <a:xfrm>
              <a:off x="5023" y="1057"/>
              <a:ext cx="1" cy="8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93"/>
            <p:cNvSpPr>
              <a:spLocks noChangeShapeType="1"/>
            </p:cNvSpPr>
            <p:nvPr/>
          </p:nvSpPr>
          <p:spPr bwMode="auto">
            <a:xfrm>
              <a:off x="4941" y="1413"/>
              <a:ext cx="166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94"/>
            <p:cNvSpPr>
              <a:spLocks noChangeShapeType="1"/>
            </p:cNvSpPr>
            <p:nvPr/>
          </p:nvSpPr>
          <p:spPr bwMode="auto">
            <a:xfrm flipV="1">
              <a:off x="4941" y="1413"/>
              <a:ext cx="166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Oval 95"/>
            <p:cNvSpPr>
              <a:spLocks noChangeAspect="1" noChangeArrowheads="1"/>
            </p:cNvSpPr>
            <p:nvPr/>
          </p:nvSpPr>
          <p:spPr bwMode="auto">
            <a:xfrm>
              <a:off x="4191" y="1453"/>
              <a:ext cx="84" cy="7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8" name="Line 96"/>
            <p:cNvSpPr>
              <a:spLocks noChangeShapeType="1"/>
            </p:cNvSpPr>
            <p:nvPr/>
          </p:nvSpPr>
          <p:spPr bwMode="auto">
            <a:xfrm>
              <a:off x="3651" y="1374"/>
              <a:ext cx="1" cy="2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97"/>
            <p:cNvSpPr>
              <a:spLocks noChangeShapeType="1"/>
            </p:cNvSpPr>
            <p:nvPr/>
          </p:nvSpPr>
          <p:spPr bwMode="auto">
            <a:xfrm flipV="1">
              <a:off x="3401" y="1493"/>
              <a:ext cx="247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98"/>
            <p:cNvSpPr>
              <a:spLocks noChangeShapeType="1"/>
            </p:cNvSpPr>
            <p:nvPr/>
          </p:nvSpPr>
          <p:spPr bwMode="auto">
            <a:xfrm>
              <a:off x="3296" y="1612"/>
              <a:ext cx="21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Line 99"/>
            <p:cNvSpPr>
              <a:spLocks noChangeShapeType="1"/>
            </p:cNvSpPr>
            <p:nvPr/>
          </p:nvSpPr>
          <p:spPr bwMode="auto">
            <a:xfrm>
              <a:off x="3359" y="1652"/>
              <a:ext cx="8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100"/>
            <p:cNvSpPr>
              <a:spLocks noChangeShapeType="1"/>
            </p:cNvSpPr>
            <p:nvPr/>
          </p:nvSpPr>
          <p:spPr bwMode="auto">
            <a:xfrm>
              <a:off x="3401" y="1493"/>
              <a:ext cx="1" cy="1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101"/>
            <p:cNvSpPr>
              <a:spLocks noChangeShapeType="1"/>
            </p:cNvSpPr>
            <p:nvPr/>
          </p:nvSpPr>
          <p:spPr bwMode="auto">
            <a:xfrm>
              <a:off x="3401" y="1730"/>
              <a:ext cx="1" cy="1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102"/>
            <p:cNvSpPr>
              <a:spLocks noChangeShapeType="1"/>
            </p:cNvSpPr>
            <p:nvPr/>
          </p:nvSpPr>
          <p:spPr bwMode="auto">
            <a:xfrm>
              <a:off x="3296" y="1691"/>
              <a:ext cx="21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>
              <a:off x="3359" y="1731"/>
              <a:ext cx="8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Text Box 104"/>
            <p:cNvSpPr txBox="1">
              <a:spLocks noChangeArrowheads="1"/>
            </p:cNvSpPr>
            <p:nvPr/>
          </p:nvSpPr>
          <p:spPr bwMode="auto">
            <a:xfrm>
              <a:off x="3900" y="1136"/>
              <a:ext cx="3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I</a:t>
              </a:r>
              <a:r>
                <a:rPr lang="en-US" altLang="en-US" sz="2000">
                  <a:latin typeface="Verdana Ref" pitchFamily="34" charset="0"/>
                  <a:sym typeface="Symbol" panose="05050102010706020507" pitchFamily="18" charset="2"/>
                </a:rPr>
                <a:t>C</a:t>
              </a:r>
              <a:endParaRPr lang="en-US" altLang="en-US" sz="2000" baseline="0">
                <a:latin typeface="Verdana Ref" pitchFamily="34" charset="0"/>
              </a:endParaRPr>
            </a:p>
          </p:txBody>
        </p:sp>
        <p:sp>
          <p:nvSpPr>
            <p:cNvPr id="117" name="Text Box 105"/>
            <p:cNvSpPr txBox="1">
              <a:spLocks noChangeArrowheads="1"/>
            </p:cNvSpPr>
            <p:nvPr/>
          </p:nvSpPr>
          <p:spPr bwMode="auto">
            <a:xfrm>
              <a:off x="3900" y="1603"/>
              <a:ext cx="3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I</a:t>
              </a:r>
              <a:r>
                <a:rPr lang="en-US" altLang="en-US" sz="2000">
                  <a:latin typeface="Verdana Ref" pitchFamily="34" charset="0"/>
                  <a:sym typeface="Symbol" panose="05050102010706020507" pitchFamily="18" charset="2"/>
                </a:rPr>
                <a:t>C</a:t>
              </a:r>
              <a:endParaRPr lang="en-US" altLang="en-US" sz="2000" baseline="0">
                <a:latin typeface="Verdana Ref" pitchFamily="34" charset="0"/>
              </a:endParaRPr>
            </a:p>
          </p:txBody>
        </p:sp>
        <p:sp>
          <p:nvSpPr>
            <p:cNvPr id="118" name="Rectangle 106"/>
            <p:cNvSpPr>
              <a:spLocks noChangeArrowheads="1"/>
            </p:cNvSpPr>
            <p:nvPr/>
          </p:nvSpPr>
          <p:spPr bwMode="auto">
            <a:xfrm>
              <a:off x="3526" y="1635"/>
              <a:ext cx="2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V</a:t>
              </a:r>
              <a:r>
                <a:rPr lang="en-US" altLang="en-US" sz="2000">
                  <a:latin typeface="Verdana Ref" pitchFamily="34" charset="0"/>
                  <a:sym typeface="Symbol" panose="05050102010706020507" pitchFamily="18" charset="2"/>
                </a:rPr>
                <a:t>g</a:t>
              </a:r>
              <a:endParaRPr lang="en-US" altLang="en-US" sz="2000" baseline="0">
                <a:latin typeface="Verdana Ref" pitchFamily="34" charset="0"/>
                <a:sym typeface="Symbol" panose="05050102010706020507" pitchFamily="18" charset="2"/>
              </a:endParaRPr>
            </a:p>
          </p:txBody>
        </p:sp>
        <p:grpSp>
          <p:nvGrpSpPr>
            <p:cNvPr id="119" name="Group 107"/>
            <p:cNvGrpSpPr>
              <a:grpSpLocks/>
            </p:cNvGrpSpPr>
            <p:nvPr/>
          </p:nvGrpSpPr>
          <p:grpSpPr bwMode="auto">
            <a:xfrm>
              <a:off x="3338" y="1874"/>
              <a:ext cx="118" cy="47"/>
              <a:chOff x="672" y="3408"/>
              <a:chExt cx="247" cy="96"/>
            </a:xfrm>
          </p:grpSpPr>
          <p:sp>
            <p:nvSpPr>
              <p:cNvPr id="126" name="Line 108"/>
              <p:cNvSpPr>
                <a:spLocks noChangeShapeType="1"/>
              </p:cNvSpPr>
              <p:nvPr/>
            </p:nvSpPr>
            <p:spPr bwMode="auto">
              <a:xfrm>
                <a:off x="720" y="3408"/>
                <a:ext cx="19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Line 109"/>
              <p:cNvSpPr>
                <a:spLocks noChangeShapeType="1"/>
              </p:cNvSpPr>
              <p:nvPr/>
            </p:nvSpPr>
            <p:spPr bwMode="auto">
              <a:xfrm flipH="1">
                <a:off x="672" y="3408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110"/>
              <p:cNvSpPr>
                <a:spLocks noChangeShapeType="1"/>
              </p:cNvSpPr>
              <p:nvPr/>
            </p:nvSpPr>
            <p:spPr bwMode="auto">
              <a:xfrm flipH="1">
                <a:off x="768" y="3408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Line 111"/>
              <p:cNvSpPr>
                <a:spLocks noChangeShapeType="1"/>
              </p:cNvSpPr>
              <p:nvPr/>
            </p:nvSpPr>
            <p:spPr bwMode="auto">
              <a:xfrm flipH="1">
                <a:off x="864" y="3408"/>
                <a:ext cx="48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" name="Text Box 112"/>
            <p:cNvSpPr txBox="1">
              <a:spLocks noChangeArrowheads="1"/>
            </p:cNvSpPr>
            <p:nvPr/>
          </p:nvSpPr>
          <p:spPr bwMode="auto">
            <a:xfrm>
              <a:off x="4491" y="1384"/>
              <a:ext cx="37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N</a:t>
              </a:r>
              <a:r>
                <a:rPr lang="en-US" altLang="en-US" sz="2000">
                  <a:latin typeface="Verdana Ref" pitchFamily="34" charset="0"/>
                  <a:sym typeface="Symbol" panose="05050102010706020507" pitchFamily="18" charset="2"/>
                </a:rPr>
                <a:t>g</a:t>
              </a:r>
              <a:endParaRPr lang="en-US" altLang="en-US" sz="2000" baseline="0">
                <a:latin typeface="Verdana Ref" pitchFamily="34" charset="0"/>
              </a:endParaRPr>
            </a:p>
          </p:txBody>
        </p:sp>
        <p:sp>
          <p:nvSpPr>
            <p:cNvPr id="121" name="Line 113"/>
            <p:cNvSpPr>
              <a:spLocks noChangeShapeType="1"/>
            </p:cNvSpPr>
            <p:nvPr/>
          </p:nvSpPr>
          <p:spPr bwMode="auto">
            <a:xfrm flipH="1">
              <a:off x="4306" y="1493"/>
              <a:ext cx="20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Rectangle 114"/>
            <p:cNvSpPr>
              <a:spLocks noChangeArrowheads="1"/>
            </p:cNvSpPr>
            <p:nvPr/>
          </p:nvSpPr>
          <p:spPr bwMode="auto">
            <a:xfrm>
              <a:off x="4317" y="1137"/>
              <a:ext cx="19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</a:t>
              </a:r>
            </a:p>
          </p:txBody>
        </p:sp>
        <p:sp>
          <p:nvSpPr>
            <p:cNvPr id="123" name="Rectangle 115"/>
            <p:cNvSpPr>
              <a:spLocks noChangeArrowheads="1"/>
            </p:cNvSpPr>
            <p:nvPr/>
          </p:nvSpPr>
          <p:spPr bwMode="auto">
            <a:xfrm>
              <a:off x="4317" y="1603"/>
              <a:ext cx="19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</a:t>
              </a:r>
            </a:p>
          </p:txBody>
        </p:sp>
        <p:sp>
          <p:nvSpPr>
            <p:cNvPr id="124" name="Text Box 116"/>
            <p:cNvSpPr txBox="1">
              <a:spLocks noChangeArrowheads="1"/>
            </p:cNvSpPr>
            <p:nvPr/>
          </p:nvSpPr>
          <p:spPr bwMode="auto">
            <a:xfrm>
              <a:off x="5107" y="1375"/>
              <a:ext cx="3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2000" baseline="0">
                  <a:latin typeface="Verdana Ref" pitchFamily="34" charset="0"/>
                  <a:sym typeface="Symbol" panose="05050102010706020507" pitchFamily="18" charset="2"/>
                </a:rPr>
                <a:t>I</a:t>
              </a:r>
              <a:r>
                <a:rPr lang="en-US" altLang="en-US" sz="2000">
                  <a:latin typeface="Verdana Ref" pitchFamily="34" charset="0"/>
                  <a:sym typeface="Symbol" panose="05050102010706020507" pitchFamily="18" charset="2"/>
                </a:rPr>
                <a:t>C</a:t>
              </a:r>
              <a:endParaRPr lang="en-US" altLang="en-US" sz="2000" baseline="0">
                <a:latin typeface="Verdana Ref" pitchFamily="34" charset="0"/>
              </a:endParaRPr>
            </a:p>
          </p:txBody>
        </p:sp>
        <p:sp>
          <p:nvSpPr>
            <p:cNvPr id="125" name="Text Box 117"/>
            <p:cNvSpPr txBox="1">
              <a:spLocks noChangeArrowheads="1"/>
            </p:cNvSpPr>
            <p:nvPr/>
          </p:nvSpPr>
          <p:spPr bwMode="auto">
            <a:xfrm>
              <a:off x="5182" y="1351"/>
              <a:ext cx="45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1000" baseline="0">
                  <a:latin typeface="Verdana Ref" pitchFamily="34" charset="0"/>
                  <a:sym typeface="Symbol" panose="05050102010706020507" pitchFamily="18" charset="2"/>
                </a:rPr>
                <a:t>readout</a:t>
              </a:r>
              <a:endParaRPr lang="en-US" altLang="en-US" sz="1000" baseline="0">
                <a:latin typeface="Verdana Ref" pitchFamily="34" charset="0"/>
              </a:endParaRPr>
            </a:p>
          </p:txBody>
        </p:sp>
      </p:grpSp>
      <p:sp>
        <p:nvSpPr>
          <p:cNvPr id="130" name="Text Box 118"/>
          <p:cNvSpPr txBox="1">
            <a:spLocks noChangeArrowheads="1"/>
          </p:cNvSpPr>
          <p:nvPr/>
        </p:nvSpPr>
        <p:spPr bwMode="auto">
          <a:xfrm>
            <a:off x="2072684" y="115888"/>
            <a:ext cx="6291060" cy="389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baseline="0" dirty="0">
                <a:solidFill>
                  <a:srgbClr val="A50021"/>
                </a:solidFill>
                <a:latin typeface="Comic Sans MS" panose="030F0702030302020204" pitchFamily="66" charset="0"/>
              </a:rPr>
              <a:t>“</a:t>
            </a:r>
            <a:r>
              <a:rPr lang="en-US" altLang="en-US" baseline="0" dirty="0" err="1" smtClean="0">
                <a:solidFill>
                  <a:srgbClr val="A50021"/>
                </a:solidFill>
                <a:latin typeface="Comic Sans MS" panose="030F0702030302020204" pitchFamily="66" charset="0"/>
              </a:rPr>
              <a:t>Quantronium</a:t>
            </a:r>
            <a:r>
              <a:rPr lang="en-US" altLang="en-US" baseline="0" dirty="0" smtClean="0">
                <a:solidFill>
                  <a:srgbClr val="A50021"/>
                </a:solidFill>
                <a:latin typeface="Comic Sans MS" panose="030F0702030302020204" pitchFamily="66" charset="0"/>
              </a:rPr>
              <a:t>” --- hybrid </a:t>
            </a:r>
            <a:r>
              <a:rPr lang="en-US" altLang="en-US" baseline="0" dirty="0">
                <a:solidFill>
                  <a:srgbClr val="A50021"/>
                </a:solidFill>
                <a:latin typeface="Comic Sans MS" panose="030F0702030302020204" pitchFamily="66" charset="0"/>
              </a:rPr>
              <a:t>charge/phase qubit</a:t>
            </a:r>
          </a:p>
        </p:txBody>
      </p:sp>
      <p:pic>
        <p:nvPicPr>
          <p:cNvPr id="134" name="Picture 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483" y="1374508"/>
            <a:ext cx="3014663" cy="225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Text Box 127"/>
          <p:cNvSpPr txBox="1">
            <a:spLocks noChangeArrowheads="1"/>
          </p:cNvSpPr>
          <p:nvPr/>
        </p:nvSpPr>
        <p:spPr bwMode="auto">
          <a:xfrm>
            <a:off x="5419421" y="836345"/>
            <a:ext cx="40465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aseline="0">
                <a:latin typeface="Comic Sans MS" panose="030F0702030302020204" pitchFamily="66" charset="0"/>
              </a:rPr>
              <a:t>Operation at saddle point is insensitive to charge and phase fluctuations</a:t>
            </a:r>
          </a:p>
        </p:txBody>
      </p:sp>
      <p:sp>
        <p:nvSpPr>
          <p:cNvPr id="136" name="Text Box 128"/>
          <p:cNvSpPr txBox="1">
            <a:spLocks noChangeArrowheads="1"/>
          </p:cNvSpPr>
          <p:nvPr/>
        </p:nvSpPr>
        <p:spPr bwMode="auto">
          <a:xfrm>
            <a:off x="895046" y="1006579"/>
            <a:ext cx="3854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1600" baseline="0">
                <a:latin typeface="Comic Sans MS" panose="030F0702030302020204" pitchFamily="66" charset="0"/>
              </a:rPr>
              <a:t>Cooper pair box coupled to flux loop</a:t>
            </a:r>
          </a:p>
        </p:txBody>
      </p:sp>
    </p:spTree>
    <p:extLst>
      <p:ext uri="{BB962C8B-B14F-4D97-AF65-F5344CB8AC3E}">
        <p14:creationId xmlns:p14="http://schemas.microsoft.com/office/powerpoint/2010/main" val="182035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834" y="219466"/>
            <a:ext cx="235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a typeface="Cambria Math" panose="02040503050406030204" pitchFamily="18" charset="0"/>
              </a:rPr>
              <a:t>Superconductor qubits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746249" y="914791"/>
            <a:ext cx="10234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Macroscopic Quantum Phenomena  --- ways in which SC devices behave as quantum mechanical objects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46249" y="1683667"/>
            <a:ext cx="7264233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Types of superconductor qubits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	charge qubits</a:t>
            </a:r>
          </a:p>
          <a:p>
            <a:pPr>
              <a:spcAft>
                <a:spcPts val="600"/>
              </a:spcAft>
            </a:pPr>
            <a:r>
              <a:rPr lang="en-US" dirty="0">
                <a:ea typeface="Cambria Math" panose="02040503050406030204" pitchFamily="18" charset="0"/>
              </a:rPr>
              <a:t>	</a:t>
            </a:r>
            <a:r>
              <a:rPr lang="en-US" dirty="0" smtClean="0">
                <a:ea typeface="Cambria Math" panose="02040503050406030204" pitchFamily="18" charset="0"/>
              </a:rPr>
              <a:t>phase qubits</a:t>
            </a:r>
          </a:p>
          <a:p>
            <a:pPr>
              <a:spcAft>
                <a:spcPts val="600"/>
              </a:spcAft>
            </a:pPr>
            <a:r>
              <a:rPr lang="en-US" dirty="0">
                <a:ea typeface="Cambria Math" panose="02040503050406030204" pitchFamily="18" charset="0"/>
              </a:rPr>
              <a:t>	</a:t>
            </a:r>
            <a:r>
              <a:rPr lang="en-US" dirty="0" smtClean="0">
                <a:ea typeface="Cambria Math" panose="02040503050406030204" pitchFamily="18" charset="0"/>
              </a:rPr>
              <a:t>flux qubits</a:t>
            </a:r>
          </a:p>
          <a:p>
            <a:pPr>
              <a:spcAft>
                <a:spcPts val="600"/>
              </a:spcAft>
            </a:pPr>
            <a:r>
              <a:rPr lang="en-US" dirty="0">
                <a:ea typeface="Cambria Math" panose="02040503050406030204" pitchFamily="18" charset="0"/>
              </a:rPr>
              <a:t>	</a:t>
            </a:r>
            <a:r>
              <a:rPr lang="en-US" dirty="0" smtClean="0">
                <a:ea typeface="Cambria Math" panose="02040503050406030204" pitchFamily="18" charset="0"/>
              </a:rPr>
              <a:t>hybrid charge-phase qubits (one example is the transmon qubit) </a:t>
            </a:r>
          </a:p>
        </p:txBody>
      </p:sp>
      <p:sp>
        <p:nvSpPr>
          <p:cNvPr id="5" name="Rectangle 4"/>
          <p:cNvSpPr/>
          <p:nvPr/>
        </p:nvSpPr>
        <p:spPr>
          <a:xfrm>
            <a:off x="718141" y="3826204"/>
            <a:ext cx="3407984" cy="1431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ea typeface="Cambria Math" panose="02040503050406030204" pitchFamily="18" charset="0"/>
              </a:rPr>
              <a:t>Decoherence</a:t>
            </a:r>
            <a:endParaRPr lang="en-US" dirty="0">
              <a:ea typeface="Cambria Math" panose="02040503050406030204" pitchFamily="18" charset="0"/>
            </a:endParaRPr>
          </a:p>
          <a:p>
            <a:pPr lvl="1"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	Characterization T</a:t>
            </a:r>
            <a:r>
              <a:rPr lang="en-US" baseline="-25000" dirty="0" smtClean="0">
                <a:ea typeface="Cambria Math" panose="02040503050406030204" pitchFamily="18" charset="0"/>
              </a:rPr>
              <a:t>1</a:t>
            </a:r>
            <a:r>
              <a:rPr lang="en-US" dirty="0" smtClean="0">
                <a:ea typeface="Cambria Math" panose="02040503050406030204" pitchFamily="18" charset="0"/>
              </a:rPr>
              <a:t>, T</a:t>
            </a:r>
            <a:r>
              <a:rPr lang="en-US" baseline="-25000" dirty="0">
                <a:ea typeface="Cambria Math" panose="02040503050406030204" pitchFamily="18" charset="0"/>
              </a:rPr>
              <a:t>2</a:t>
            </a:r>
          </a:p>
          <a:p>
            <a:pPr lvl="1">
              <a:spcAft>
                <a:spcPts val="600"/>
              </a:spcAft>
            </a:pPr>
            <a:r>
              <a:rPr lang="en-US" baseline="-25000" dirty="0" smtClean="0">
                <a:ea typeface="Cambria Math" panose="02040503050406030204" pitchFamily="18" charset="0"/>
              </a:rPr>
              <a:t>	</a:t>
            </a:r>
            <a:r>
              <a:rPr lang="en-US" dirty="0" smtClean="0">
                <a:ea typeface="Cambria Math" panose="02040503050406030204" pitchFamily="18" charset="0"/>
              </a:rPr>
              <a:t>Sources of decoherence </a:t>
            </a:r>
            <a:endParaRPr lang="en-US" dirty="0">
              <a:ea typeface="Cambria Math" panose="02040503050406030204" pitchFamily="18" charset="0"/>
            </a:endParaRPr>
          </a:p>
          <a:p>
            <a:pPr lvl="1">
              <a:spcAft>
                <a:spcPts val="600"/>
              </a:spcAft>
            </a:pPr>
            <a:r>
              <a:rPr lang="en-US" dirty="0" smtClean="0">
                <a:ea typeface="Cambria Math" panose="02040503050406030204" pitchFamily="18" charset="0"/>
              </a:rPr>
              <a:t>	Reducing decoherence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794772" y="5719341"/>
            <a:ext cx="59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Transmon qubit --- developed to avoid decoherence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1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23" y="588049"/>
            <a:ext cx="5067618" cy="2510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23" y="3421571"/>
            <a:ext cx="3957135" cy="3020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201" y="758633"/>
            <a:ext cx="4118148" cy="534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440" y="249495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Science 296, 886 (2002)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1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348" y="-77454"/>
            <a:ext cx="5798363" cy="68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27" r="48274" b="39798"/>
          <a:stretch/>
        </p:blipFill>
        <p:spPr>
          <a:xfrm>
            <a:off x="6660553" y="1587496"/>
            <a:ext cx="5144705" cy="4005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33" y="294364"/>
            <a:ext cx="6647848" cy="1052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574" t="-5411" r="1574" b="31762"/>
          <a:stretch/>
        </p:blipFill>
        <p:spPr>
          <a:xfrm>
            <a:off x="199417" y="1212981"/>
            <a:ext cx="6417492" cy="43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r="12929"/>
          <a:stretch/>
        </p:blipFill>
        <p:spPr bwMode="auto">
          <a:xfrm>
            <a:off x="1269460" y="973"/>
            <a:ext cx="9067800" cy="685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solidFill>
                <a:srgbClr val="898989"/>
              </a:solidFill>
            </a:endParaRPr>
          </a:p>
          <a:p>
            <a:r>
              <a:rPr lang="en-US" altLang="en-US">
                <a:solidFill>
                  <a:srgbClr val="898989"/>
                </a:solidFill>
              </a:rPr>
              <a:t> </a:t>
            </a:r>
            <a:fld id="{5A03E0B0-F413-4E65-A011-438A3465B6A2}" type="slidenum">
              <a:rPr lang="en-US" altLang="en-US">
                <a:solidFill>
                  <a:srgbClr val="898989"/>
                </a:solidFill>
              </a:rPr>
              <a:pPr/>
              <a:t>34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3429000" cy="762000"/>
          </a:xfrm>
        </p:spPr>
        <p:txBody>
          <a:bodyPr/>
          <a:lstStyle/>
          <a:p>
            <a:r>
              <a:rPr lang="en-US" altLang="en-US" smtClean="0"/>
              <a:t>Trapped ions</a:t>
            </a: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7781926" y="338138"/>
            <a:ext cx="2740025" cy="2100262"/>
            <a:chOff x="3577" y="2749"/>
            <a:chExt cx="1726" cy="1323"/>
          </a:xfrm>
        </p:grpSpPr>
        <p:pic>
          <p:nvPicPr>
            <p:cNvPr id="54294" name="Picture 4" descr="5ionscrop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" y="2749"/>
              <a:ext cx="1726" cy="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5" name="Picture 5" descr="nature_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28" t="59999" r="40248" b="37500"/>
            <a:stretch>
              <a:fillRect/>
            </a:stretch>
          </p:blipFill>
          <p:spPr bwMode="auto">
            <a:xfrm>
              <a:off x="4166" y="3426"/>
              <a:ext cx="49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276" name="Line 6"/>
          <p:cNvSpPr>
            <a:spLocks noChangeAspect="1" noChangeShapeType="1"/>
          </p:cNvSpPr>
          <p:nvPr/>
        </p:nvSpPr>
        <p:spPr bwMode="auto">
          <a:xfrm>
            <a:off x="9607550" y="1071563"/>
            <a:ext cx="0" cy="7604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Text Box 7"/>
          <p:cNvSpPr txBox="1">
            <a:spLocks noChangeAspect="1" noChangeArrowheads="1"/>
          </p:cNvSpPr>
          <p:nvPr/>
        </p:nvSpPr>
        <p:spPr bwMode="auto">
          <a:xfrm>
            <a:off x="9645651" y="1414463"/>
            <a:ext cx="8980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0.2 mm</a:t>
            </a:r>
          </a:p>
        </p:txBody>
      </p:sp>
      <p:sp>
        <p:nvSpPr>
          <p:cNvPr id="54278" name="Line 8"/>
          <p:cNvSpPr>
            <a:spLocks noChangeAspect="1" noChangeShapeType="1"/>
          </p:cNvSpPr>
          <p:nvPr/>
        </p:nvSpPr>
        <p:spPr bwMode="auto">
          <a:xfrm flipV="1">
            <a:off x="8636000" y="1516063"/>
            <a:ext cx="285750" cy="873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9752014" y="1957389"/>
            <a:ext cx="7028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  <a:cs typeface="Arial" panose="020B0604020202020204" pitchFamily="34" charset="0"/>
              </a:rPr>
              <a:t>© </a:t>
            </a:r>
            <a:r>
              <a:rPr lang="en-US" altLang="en-US" sz="1400">
                <a:solidFill>
                  <a:schemeClr val="bg1"/>
                </a:solidFill>
              </a:rPr>
              <a:t>NIST</a:t>
            </a:r>
          </a:p>
        </p:txBody>
      </p:sp>
      <p:grpSp>
        <p:nvGrpSpPr>
          <p:cNvPr id="54280" name="Group 10"/>
          <p:cNvGrpSpPr>
            <a:grpSpLocks/>
          </p:cNvGrpSpPr>
          <p:nvPr/>
        </p:nvGrpSpPr>
        <p:grpSpPr bwMode="auto">
          <a:xfrm>
            <a:off x="6172201" y="193675"/>
            <a:ext cx="1787525" cy="1638300"/>
            <a:chOff x="3098" y="24"/>
            <a:chExt cx="1126" cy="1032"/>
          </a:xfrm>
        </p:grpSpPr>
        <p:grpSp>
          <p:nvGrpSpPr>
            <p:cNvPr id="54290" name="Group 11"/>
            <p:cNvGrpSpPr>
              <a:grpSpLocks/>
            </p:cNvGrpSpPr>
            <p:nvPr/>
          </p:nvGrpSpPr>
          <p:grpSpPr bwMode="auto">
            <a:xfrm>
              <a:off x="3098" y="41"/>
              <a:ext cx="1126" cy="1015"/>
              <a:chOff x="4394" y="1075"/>
              <a:chExt cx="1126" cy="1015"/>
            </a:xfrm>
          </p:grpSpPr>
          <p:pic>
            <p:nvPicPr>
              <p:cNvPr id="54292" name="Picture 12" descr="trap_blatt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4" y="1075"/>
                <a:ext cx="1126" cy="10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93" name="Picture 13" descr="four_ions_blatt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4" y="1728"/>
                <a:ext cx="472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291" name="Rectangle 14"/>
            <p:cNvSpPr>
              <a:spLocks noChangeArrowheads="1"/>
            </p:cNvSpPr>
            <p:nvPr/>
          </p:nvSpPr>
          <p:spPr bwMode="auto">
            <a:xfrm>
              <a:off x="3456" y="24"/>
              <a:ext cx="7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cs typeface="Arial" panose="020B0604020202020204" pitchFamily="34" charset="0"/>
                </a:rPr>
                <a:t>©</a:t>
              </a:r>
              <a:r>
                <a:rPr lang="en-US" altLang="en-US" sz="1600">
                  <a:solidFill>
                    <a:schemeClr val="bg1"/>
                  </a:solidFill>
                </a:rPr>
                <a:t> Innsbruck</a:t>
              </a:r>
            </a:p>
          </p:txBody>
        </p:sp>
      </p:grpSp>
      <p:pic>
        <p:nvPicPr>
          <p:cNvPr id="54281" name="Picture 15" descr="Nature 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984625"/>
            <a:ext cx="1800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6" descr="blade_lintrap_c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984625"/>
            <a:ext cx="3236913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4267201"/>
            <a:ext cx="2563812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4018" name="Group 18"/>
          <p:cNvGrpSpPr>
            <a:grpSpLocks/>
          </p:cNvGrpSpPr>
          <p:nvPr/>
        </p:nvGrpSpPr>
        <p:grpSpPr bwMode="auto">
          <a:xfrm>
            <a:off x="6384927" y="2667001"/>
            <a:ext cx="3554413" cy="1146175"/>
            <a:chOff x="3408" y="1680"/>
            <a:chExt cx="2239" cy="722"/>
          </a:xfrm>
        </p:grpSpPr>
        <p:pic>
          <p:nvPicPr>
            <p:cNvPr id="54288" name="Picture 19" descr="8ion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" y="1680"/>
              <a:ext cx="2128" cy="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9" name="Rectangle 20"/>
            <p:cNvSpPr>
              <a:spLocks noChangeArrowheads="1"/>
            </p:cNvSpPr>
            <p:nvPr/>
          </p:nvSpPr>
          <p:spPr bwMode="auto">
            <a:xfrm>
              <a:off x="3408" y="2150"/>
              <a:ext cx="223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/>
                <a:t>a “qu-byte” in an ion trap (2006)</a:t>
              </a:r>
            </a:p>
          </p:txBody>
        </p:sp>
      </p:grpSp>
      <p:grpSp>
        <p:nvGrpSpPr>
          <p:cNvPr id="54285" name="Group 21"/>
          <p:cNvGrpSpPr>
            <a:grpSpLocks/>
          </p:cNvGrpSpPr>
          <p:nvPr/>
        </p:nvGrpSpPr>
        <p:grpSpPr bwMode="auto">
          <a:xfrm>
            <a:off x="1828800" y="1066801"/>
            <a:ext cx="3690938" cy="2724151"/>
            <a:chOff x="432" y="672"/>
            <a:chExt cx="2325" cy="1716"/>
          </a:xfrm>
        </p:grpSpPr>
        <p:pic>
          <p:nvPicPr>
            <p:cNvPr id="54286" name="Picture 22" descr="laboraufbau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672"/>
              <a:ext cx="2325" cy="1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7" name="Rectangle 23"/>
            <p:cNvSpPr>
              <a:spLocks noChangeArrowheads="1"/>
            </p:cNvSpPr>
            <p:nvPr/>
          </p:nvSpPr>
          <p:spPr bwMode="auto">
            <a:xfrm>
              <a:off x="1964" y="2175"/>
              <a:ext cx="75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  <a:cs typeface="Arial" panose="020B0604020202020204" pitchFamily="34" charset="0"/>
                </a:rPr>
                <a:t>©</a:t>
              </a:r>
              <a:r>
                <a:rPr lang="en-US" altLang="en-US" sz="1600">
                  <a:solidFill>
                    <a:schemeClr val="bg1"/>
                  </a:solidFill>
                </a:rPr>
                <a:t> Innsbruck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26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solidFill>
                <a:srgbClr val="898989"/>
              </a:solidFill>
            </a:endParaRPr>
          </a:p>
          <a:p>
            <a:r>
              <a:rPr lang="en-US" altLang="en-US">
                <a:solidFill>
                  <a:srgbClr val="898989"/>
                </a:solidFill>
              </a:rPr>
              <a:t> </a:t>
            </a:r>
            <a:fld id="{143E0F38-3778-45E1-9EF1-3D9330B300C7}" type="slidenum">
              <a:rPr lang="en-US" altLang="en-US">
                <a:solidFill>
                  <a:srgbClr val="898989"/>
                </a:solidFill>
              </a:rPr>
              <a:pPr/>
              <a:t>35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86055" name="Rectangle 7"/>
          <p:cNvSpPr>
            <a:spLocks noGrp="1" noChangeArrowheads="1"/>
          </p:cNvSpPr>
          <p:nvPr>
            <p:ph type="title"/>
          </p:nvPr>
        </p:nvSpPr>
        <p:spPr>
          <a:xfrm>
            <a:off x="2135188" y="115889"/>
            <a:ext cx="7708900" cy="6445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nl-NL"/>
              <a:t>Electron spins in quantum dots</a:t>
            </a:r>
          </a:p>
        </p:txBody>
      </p:sp>
      <p:pic>
        <p:nvPicPr>
          <p:cNvPr id="56323" name="Picture 9" descr="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1182688"/>
            <a:ext cx="15509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10"/>
          <p:cNvSpPr>
            <a:spLocks noChangeArrowheads="1"/>
          </p:cNvSpPr>
          <p:nvPr/>
        </p:nvSpPr>
        <p:spPr bwMode="auto">
          <a:xfrm rot="16200000">
            <a:off x="2787650" y="1449388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  <a:cs typeface="Arial" panose="020B0604020202020204" pitchFamily="34" charset="0"/>
              </a:rPr>
              <a:t>© T</a:t>
            </a:r>
            <a:r>
              <a:rPr lang="en-US" altLang="en-US" sz="1400">
                <a:solidFill>
                  <a:schemeClr val="bg1"/>
                </a:solidFill>
              </a:rPr>
              <a:t>Delft</a:t>
            </a:r>
          </a:p>
        </p:txBody>
      </p:sp>
      <p:pic>
        <p:nvPicPr>
          <p:cNvPr id="56325" name="Picture 15" descr="singletra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4" y="1125538"/>
            <a:ext cx="30384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5" descr="1480_fi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9" y="5232401"/>
            <a:ext cx="34877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64" y="1341439"/>
            <a:ext cx="3817937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27"/>
          <p:cNvSpPr>
            <a:spLocks noChangeArrowheads="1"/>
          </p:cNvSpPr>
          <p:nvPr/>
        </p:nvSpPr>
        <p:spPr bwMode="auto">
          <a:xfrm>
            <a:off x="7824789" y="4860926"/>
            <a:ext cx="9571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  <a:cs typeface="Arial" panose="020B0604020202020204" pitchFamily="34" charset="0"/>
              </a:rPr>
              <a:t>© Harvard</a:t>
            </a:r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56329" name="Picture 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2"/>
          <a:stretch>
            <a:fillRect/>
          </a:stretch>
        </p:blipFill>
        <p:spPr bwMode="auto">
          <a:xfrm>
            <a:off x="4511676" y="4411663"/>
            <a:ext cx="15843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30" name="Group 49"/>
          <p:cNvGrpSpPr>
            <a:grpSpLocks/>
          </p:cNvGrpSpPr>
          <p:nvPr/>
        </p:nvGrpSpPr>
        <p:grpSpPr bwMode="auto">
          <a:xfrm>
            <a:off x="1717676" y="2852739"/>
            <a:ext cx="2341563" cy="2160588"/>
            <a:chOff x="-23" y="1874"/>
            <a:chExt cx="1475" cy="1361"/>
          </a:xfrm>
        </p:grpSpPr>
        <p:sp>
          <p:nvSpPr>
            <p:cNvPr id="56331" name="Text Box 30"/>
            <p:cNvSpPr txBox="1">
              <a:spLocks noChangeArrowheads="1"/>
            </p:cNvSpPr>
            <p:nvPr/>
          </p:nvSpPr>
          <p:spPr bwMode="auto">
            <a:xfrm rot="16200000">
              <a:off x="-189" y="2288"/>
              <a:ext cx="56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i="1">
                  <a:solidFill>
                    <a:schemeClr val="bg2"/>
                  </a:solidFill>
                </a:rPr>
                <a:t>V</a:t>
              </a:r>
              <a:r>
                <a:rPr lang="en-US" altLang="en-US" sz="1600" i="1" baseline="-25000">
                  <a:solidFill>
                    <a:schemeClr val="bg2"/>
                  </a:solidFill>
                </a:rPr>
                <a:t>PR</a:t>
              </a:r>
              <a:r>
                <a:rPr lang="en-US" altLang="en-US" sz="1600">
                  <a:solidFill>
                    <a:schemeClr val="bg2"/>
                  </a:solidFill>
                </a:rPr>
                <a:t> [mV]</a:t>
              </a:r>
            </a:p>
          </p:txBody>
        </p:sp>
        <p:pic>
          <p:nvPicPr>
            <p:cNvPr id="56332" name="Picture 31" descr="QPC2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86" t="21443" r="9258" b="24506"/>
            <a:stretch>
              <a:fillRect/>
            </a:stretch>
          </p:blipFill>
          <p:spPr bwMode="auto">
            <a:xfrm>
              <a:off x="236" y="1961"/>
              <a:ext cx="1061" cy="105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33" name="Text Box 32"/>
            <p:cNvSpPr txBox="1">
              <a:spLocks noChangeArrowheads="1"/>
            </p:cNvSpPr>
            <p:nvPr/>
          </p:nvSpPr>
          <p:spPr bwMode="auto">
            <a:xfrm>
              <a:off x="-23" y="1874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2"/>
                  </a:solidFill>
                </a:rPr>
                <a:t>300</a:t>
              </a:r>
            </a:p>
          </p:txBody>
        </p:sp>
        <p:sp>
          <p:nvSpPr>
            <p:cNvPr id="56334" name="Text Box 33"/>
            <p:cNvSpPr txBox="1">
              <a:spLocks noChangeArrowheads="1"/>
            </p:cNvSpPr>
            <p:nvPr/>
          </p:nvSpPr>
          <p:spPr bwMode="auto">
            <a:xfrm>
              <a:off x="-23" y="2734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2"/>
                  </a:solidFill>
                </a:rPr>
                <a:t>200</a:t>
              </a:r>
            </a:p>
          </p:txBody>
        </p:sp>
        <p:sp>
          <p:nvSpPr>
            <p:cNvPr id="56335" name="Text Box 34"/>
            <p:cNvSpPr txBox="1">
              <a:spLocks noChangeArrowheads="1"/>
            </p:cNvSpPr>
            <p:nvPr/>
          </p:nvSpPr>
          <p:spPr bwMode="auto">
            <a:xfrm>
              <a:off x="323" y="3033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2"/>
                  </a:solidFill>
                </a:rPr>
                <a:t>250</a:t>
              </a:r>
            </a:p>
          </p:txBody>
        </p:sp>
        <p:sp>
          <p:nvSpPr>
            <p:cNvPr id="56336" name="Text Box 35"/>
            <p:cNvSpPr txBox="1">
              <a:spLocks noChangeArrowheads="1"/>
            </p:cNvSpPr>
            <p:nvPr/>
          </p:nvSpPr>
          <p:spPr bwMode="auto">
            <a:xfrm>
              <a:off x="1163" y="3028"/>
              <a:ext cx="28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>
                  <a:solidFill>
                    <a:schemeClr val="bg2"/>
                  </a:solidFill>
                </a:rPr>
                <a:t>350</a:t>
              </a:r>
            </a:p>
          </p:txBody>
        </p:sp>
        <p:sp>
          <p:nvSpPr>
            <p:cNvPr id="56337" name="Text Box 36"/>
            <p:cNvSpPr txBox="1">
              <a:spLocks noChangeArrowheads="1"/>
            </p:cNvSpPr>
            <p:nvPr/>
          </p:nvSpPr>
          <p:spPr bwMode="auto">
            <a:xfrm>
              <a:off x="597" y="3022"/>
              <a:ext cx="55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i="1">
                  <a:solidFill>
                    <a:schemeClr val="bg2"/>
                  </a:solidFill>
                </a:rPr>
                <a:t>V</a:t>
              </a:r>
              <a:r>
                <a:rPr lang="en-US" altLang="en-US" sz="1600" i="1" baseline="-25000">
                  <a:solidFill>
                    <a:schemeClr val="bg2"/>
                  </a:solidFill>
                </a:rPr>
                <a:t>PL</a:t>
              </a:r>
              <a:r>
                <a:rPr lang="en-US" altLang="en-US" sz="1600">
                  <a:solidFill>
                    <a:schemeClr val="bg2"/>
                  </a:solidFill>
                </a:rPr>
                <a:t> [mV]</a:t>
              </a:r>
            </a:p>
          </p:txBody>
        </p:sp>
        <p:sp>
          <p:nvSpPr>
            <p:cNvPr id="56338" name="Rectangle 37"/>
            <p:cNvSpPr>
              <a:spLocks noChangeArrowheads="1"/>
            </p:cNvSpPr>
            <p:nvPr/>
          </p:nvSpPr>
          <p:spPr bwMode="auto">
            <a:xfrm>
              <a:off x="826" y="2407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1,1</a:t>
              </a:r>
              <a:endParaRPr lang="en-GB" altLang="en-US" sz="1600" b="1"/>
            </a:p>
          </p:txBody>
        </p:sp>
        <p:sp>
          <p:nvSpPr>
            <p:cNvPr id="56339" name="Rectangle 38"/>
            <p:cNvSpPr>
              <a:spLocks noChangeArrowheads="1"/>
            </p:cNvSpPr>
            <p:nvPr/>
          </p:nvSpPr>
          <p:spPr bwMode="auto">
            <a:xfrm>
              <a:off x="864" y="2654"/>
              <a:ext cx="23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1,0</a:t>
              </a:r>
              <a:endParaRPr lang="en-GB" altLang="en-US" sz="1600" b="1"/>
            </a:p>
          </p:txBody>
        </p:sp>
        <p:sp>
          <p:nvSpPr>
            <p:cNvPr id="56340" name="Rectangle 39"/>
            <p:cNvSpPr>
              <a:spLocks noChangeArrowheads="1"/>
            </p:cNvSpPr>
            <p:nvPr/>
          </p:nvSpPr>
          <p:spPr bwMode="auto">
            <a:xfrm>
              <a:off x="775" y="2188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1,2</a:t>
              </a:r>
              <a:endParaRPr lang="en-GB" altLang="en-US" sz="1600" b="1"/>
            </a:p>
          </p:txBody>
        </p:sp>
        <p:sp>
          <p:nvSpPr>
            <p:cNvPr id="56341" name="Rectangle 40"/>
            <p:cNvSpPr>
              <a:spLocks noChangeArrowheads="1"/>
            </p:cNvSpPr>
            <p:nvPr/>
          </p:nvSpPr>
          <p:spPr bwMode="auto">
            <a:xfrm>
              <a:off x="748" y="2000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1,3</a:t>
              </a:r>
              <a:endParaRPr lang="en-GB" altLang="en-US" sz="1600" b="1"/>
            </a:p>
          </p:txBody>
        </p:sp>
        <p:sp>
          <p:nvSpPr>
            <p:cNvPr id="56342" name="Rectangle 41"/>
            <p:cNvSpPr>
              <a:spLocks noChangeArrowheads="1"/>
            </p:cNvSpPr>
            <p:nvPr/>
          </p:nvSpPr>
          <p:spPr bwMode="auto">
            <a:xfrm>
              <a:off x="1066" y="2447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2,1</a:t>
              </a:r>
              <a:endParaRPr lang="en-GB" altLang="en-US" sz="1600" b="1"/>
            </a:p>
          </p:txBody>
        </p:sp>
        <p:sp>
          <p:nvSpPr>
            <p:cNvPr id="56343" name="Rectangle 42"/>
            <p:cNvSpPr>
              <a:spLocks noChangeArrowheads="1"/>
            </p:cNvSpPr>
            <p:nvPr/>
          </p:nvSpPr>
          <p:spPr bwMode="auto">
            <a:xfrm>
              <a:off x="1103" y="2687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2,0</a:t>
              </a:r>
              <a:endParaRPr lang="en-GB" altLang="en-US" sz="1600" b="1"/>
            </a:p>
          </p:txBody>
        </p:sp>
        <p:sp>
          <p:nvSpPr>
            <p:cNvPr id="56344" name="Rectangle 43"/>
            <p:cNvSpPr>
              <a:spLocks noChangeArrowheads="1"/>
            </p:cNvSpPr>
            <p:nvPr/>
          </p:nvSpPr>
          <p:spPr bwMode="auto">
            <a:xfrm>
              <a:off x="1014" y="2221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2,2</a:t>
              </a:r>
              <a:endParaRPr lang="en-GB" altLang="en-US" sz="1600" b="1"/>
            </a:p>
          </p:txBody>
        </p:sp>
        <p:sp>
          <p:nvSpPr>
            <p:cNvPr id="56345" name="Rectangle 44"/>
            <p:cNvSpPr>
              <a:spLocks noChangeArrowheads="1"/>
            </p:cNvSpPr>
            <p:nvPr/>
          </p:nvSpPr>
          <p:spPr bwMode="auto">
            <a:xfrm>
              <a:off x="988" y="2033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2,3</a:t>
              </a:r>
              <a:endParaRPr lang="en-GB" altLang="en-US" sz="1600" b="1"/>
            </a:p>
          </p:txBody>
        </p:sp>
        <p:sp>
          <p:nvSpPr>
            <p:cNvPr id="56346" name="Rectangle 45"/>
            <p:cNvSpPr>
              <a:spLocks noChangeArrowheads="1"/>
            </p:cNvSpPr>
            <p:nvPr/>
          </p:nvSpPr>
          <p:spPr bwMode="auto">
            <a:xfrm>
              <a:off x="587" y="2381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0,1</a:t>
              </a:r>
              <a:endParaRPr lang="en-GB" altLang="en-US" sz="1600" b="1"/>
            </a:p>
          </p:txBody>
        </p:sp>
        <p:sp>
          <p:nvSpPr>
            <p:cNvPr id="56347" name="Rectangle 46"/>
            <p:cNvSpPr>
              <a:spLocks noChangeArrowheads="1"/>
            </p:cNvSpPr>
            <p:nvPr/>
          </p:nvSpPr>
          <p:spPr bwMode="auto">
            <a:xfrm>
              <a:off x="624" y="2628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0,0</a:t>
              </a:r>
              <a:endParaRPr lang="en-GB" altLang="en-US" sz="1600" b="1"/>
            </a:p>
          </p:txBody>
        </p:sp>
        <p:sp>
          <p:nvSpPr>
            <p:cNvPr id="56348" name="Rectangle 47"/>
            <p:cNvSpPr>
              <a:spLocks noChangeArrowheads="1"/>
            </p:cNvSpPr>
            <p:nvPr/>
          </p:nvSpPr>
          <p:spPr bwMode="auto">
            <a:xfrm>
              <a:off x="535" y="2162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0,2</a:t>
              </a:r>
              <a:endParaRPr lang="en-GB" altLang="en-US" sz="1600" b="1"/>
            </a:p>
          </p:txBody>
        </p:sp>
        <p:sp>
          <p:nvSpPr>
            <p:cNvPr id="56349" name="Rectangle 48"/>
            <p:cNvSpPr>
              <a:spLocks noChangeArrowheads="1"/>
            </p:cNvSpPr>
            <p:nvPr/>
          </p:nvSpPr>
          <p:spPr bwMode="auto">
            <a:xfrm>
              <a:off x="508" y="1974"/>
              <a:ext cx="1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nl-NL" altLang="en-US" sz="1600" b="1">
                  <a:solidFill>
                    <a:srgbClr val="FFFFFF"/>
                  </a:solidFill>
                </a:rPr>
                <a:t>0,3</a:t>
              </a:r>
              <a:endParaRPr lang="en-GB" altLang="en-US" sz="1600" b="1"/>
            </a:p>
          </p:txBody>
        </p:sp>
      </p:grpSp>
    </p:spTree>
    <p:extLst>
      <p:ext uri="{BB962C8B-B14F-4D97-AF65-F5344CB8AC3E}">
        <p14:creationId xmlns:p14="http://schemas.microsoft.com/office/powerpoint/2010/main" val="17166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solidFill>
                <a:srgbClr val="898989"/>
              </a:solidFill>
            </a:endParaRPr>
          </a:p>
          <a:p>
            <a:r>
              <a:rPr lang="en-US" altLang="en-US">
                <a:solidFill>
                  <a:srgbClr val="898989"/>
                </a:solidFill>
              </a:rPr>
              <a:t> </a:t>
            </a:r>
            <a:fld id="{3DDB4E81-B026-4EB0-88C9-4BB1056A2F8D}" type="slidenum">
              <a:rPr lang="en-US" altLang="en-US">
                <a:solidFill>
                  <a:srgbClr val="898989"/>
                </a:solidFill>
              </a:rPr>
              <a:pPr/>
              <a:t>36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7346" name="Rectangle 7"/>
          <p:cNvSpPr>
            <a:spLocks noGrp="1" noChangeArrowheads="1"/>
          </p:cNvSpPr>
          <p:nvPr>
            <p:ph type="title"/>
          </p:nvPr>
        </p:nvSpPr>
        <p:spPr>
          <a:xfrm>
            <a:off x="2063751" y="115889"/>
            <a:ext cx="7921625" cy="644525"/>
          </a:xfrm>
        </p:spPr>
        <p:txBody>
          <a:bodyPr/>
          <a:lstStyle/>
          <a:p>
            <a:r>
              <a:rPr lang="nl-NL" altLang="en-US" sz="3200"/>
              <a:t>Impurity  spins: NV centers in diamond</a:t>
            </a:r>
          </a:p>
        </p:txBody>
      </p:sp>
      <p:grpSp>
        <p:nvGrpSpPr>
          <p:cNvPr id="57347" name="Group 14"/>
          <p:cNvGrpSpPr>
            <a:grpSpLocks/>
          </p:cNvGrpSpPr>
          <p:nvPr/>
        </p:nvGrpSpPr>
        <p:grpSpPr bwMode="auto">
          <a:xfrm>
            <a:off x="1847851" y="908050"/>
            <a:ext cx="2016125" cy="2247900"/>
            <a:chOff x="4283" y="1199"/>
            <a:chExt cx="1379" cy="1474"/>
          </a:xfrm>
        </p:grpSpPr>
        <p:pic>
          <p:nvPicPr>
            <p:cNvPr id="57353" name="Picture 15" descr="NV in diamond lattice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" y="1199"/>
              <a:ext cx="1379" cy="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4" name="Oval 16"/>
            <p:cNvSpPr>
              <a:spLocks noChangeArrowheads="1"/>
            </p:cNvSpPr>
            <p:nvPr/>
          </p:nvSpPr>
          <p:spPr bwMode="auto">
            <a:xfrm>
              <a:off x="4903" y="1860"/>
              <a:ext cx="140" cy="1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GB" altLang="en-US" sz="1600" b="1">
                <a:solidFill>
                  <a:srgbClr val="C8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7355" name="Text Box 17"/>
            <p:cNvSpPr txBox="1">
              <a:spLocks noChangeArrowheads="1"/>
            </p:cNvSpPr>
            <p:nvPr/>
          </p:nvSpPr>
          <p:spPr bwMode="auto">
            <a:xfrm>
              <a:off x="4886" y="1821"/>
              <a:ext cx="210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rgbClr val="FF0000"/>
                  </a:solidFill>
                </a:rPr>
                <a:t>V</a:t>
              </a:r>
            </a:p>
          </p:txBody>
        </p:sp>
        <p:sp>
          <p:nvSpPr>
            <p:cNvPr id="57356" name="Text Box 18"/>
            <p:cNvSpPr txBox="1">
              <a:spLocks noChangeArrowheads="1"/>
            </p:cNvSpPr>
            <p:nvPr/>
          </p:nvSpPr>
          <p:spPr bwMode="auto">
            <a:xfrm>
              <a:off x="4643" y="2138"/>
              <a:ext cx="226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600" b="1">
                  <a:solidFill>
                    <a:schemeClr val="bg1"/>
                  </a:solidFill>
                </a:rPr>
                <a:t>N</a:t>
              </a:r>
            </a:p>
          </p:txBody>
        </p:sp>
      </p:grpSp>
      <p:pic>
        <p:nvPicPr>
          <p:cNvPr id="57348" name="Picture 22" descr="Toeno%2520Master%252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4292601"/>
            <a:ext cx="18034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1052514"/>
            <a:ext cx="2592387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971550"/>
            <a:ext cx="349250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475038"/>
            <a:ext cx="256222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3475038"/>
            <a:ext cx="2147888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13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8342" y="154151"/>
            <a:ext cx="3593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a typeface="Cambria Math" panose="02040503050406030204" pitchFamily="18" charset="0"/>
              </a:rPr>
              <a:t>Macroscopic Quantum Phenomena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711127" y="620878"/>
            <a:ext cx="10669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Superconductors are intrinsically coherent quantum systems --- we have seen this in Cooper pairing, Josephson tunneling, and the RSJ model in which we characterized the junction phase as a “particle” with inertia  and damping moving in a “washboard” potential that incorporates the periodicity of the current-phase relation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912" y="1724417"/>
            <a:ext cx="10086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However, there is another layer at which SC systems are “quantum” in which the “phase particle” itself, which represents the whole system, can behave quantum mechanically.</a:t>
            </a:r>
          </a:p>
          <a:p>
            <a:endParaRPr lang="en-US" dirty="0"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595" y="2692790"/>
            <a:ext cx="202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Cambria Math" panose="02040503050406030204" pitchFamily="18" charset="0"/>
              </a:rPr>
              <a:t>Three phenomena: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5748" y="3234810"/>
            <a:ext cx="10086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1.  Macroscopic Quantum Tunneling (MQT) --- tunneling through the washboard potential    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81191" y="3860739"/>
            <a:ext cx="10086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2.  Quantized energy levels --- quantum mechanical </a:t>
            </a:r>
            <a:r>
              <a:rPr lang="en-US" dirty="0">
                <a:ea typeface="Cambria Math" panose="02040503050406030204" pitchFamily="18" charset="0"/>
              </a:rPr>
              <a:t>behavior of </a:t>
            </a:r>
            <a:r>
              <a:rPr lang="en-US" dirty="0" smtClean="0">
                <a:ea typeface="Cambria Math" panose="02040503050406030204" pitchFamily="18" charset="0"/>
              </a:rPr>
              <a:t>the phase particle 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670305" y="4486667"/>
            <a:ext cx="100861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3.  Macroscopic Quantum Coherence (MQC) --- superposition of discrete quantum states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230617" y="5436444"/>
            <a:ext cx="6893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This was a major focus on superconductor device research in the 1980’s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23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846B9-DACD-4674-A249-65D38B6417A2}"/>
              </a:ext>
            </a:extLst>
          </p:cNvPr>
          <p:cNvSpPr txBox="1"/>
          <p:nvPr/>
        </p:nvSpPr>
        <p:spPr>
          <a:xfrm>
            <a:off x="-266065" y="1046071"/>
            <a:ext cx="11014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	Consider </a:t>
            </a:r>
            <a:r>
              <a:rPr lang="en-US" dirty="0" smtClean="0"/>
              <a:t>onset of resistance </a:t>
            </a:r>
            <a:r>
              <a:rPr lang="en-US" dirty="0"/>
              <a:t>--- </a:t>
            </a:r>
            <a:r>
              <a:rPr lang="en-US" dirty="0" smtClean="0"/>
              <a:t>Can </a:t>
            </a:r>
            <a:r>
              <a:rPr lang="en-US" dirty="0"/>
              <a:t>the phase particle tunneling from well, like a quantum object?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3378B-C61D-4134-8A52-C2CE8EE29250}"/>
              </a:ext>
            </a:extLst>
          </p:cNvPr>
          <p:cNvSpPr txBox="1"/>
          <p:nvPr/>
        </p:nvSpPr>
        <p:spPr>
          <a:xfrm>
            <a:off x="657478" y="777821"/>
            <a:ext cx="525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test </a:t>
            </a:r>
            <a:r>
              <a:rPr lang="en-US" dirty="0"/>
              <a:t>of QM in a </a:t>
            </a:r>
            <a:r>
              <a:rPr lang="en-US" dirty="0" smtClean="0"/>
              <a:t>microscopic </a:t>
            </a:r>
            <a:r>
              <a:rPr lang="en-US" dirty="0" smtClean="0"/>
              <a:t>system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3AB3CA-15F2-49AC-8349-67C146B5DC1B}"/>
              </a:ext>
            </a:extLst>
          </p:cNvPr>
          <p:cNvGrpSpPr/>
          <p:nvPr/>
        </p:nvGrpSpPr>
        <p:grpSpPr>
          <a:xfrm>
            <a:off x="564716" y="2107522"/>
            <a:ext cx="2991639" cy="2029137"/>
            <a:chOff x="1199228" y="1992273"/>
            <a:chExt cx="2032358" cy="11273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FE7A6A-1D59-42B3-9008-6CBDE1A2F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228" y="1992273"/>
              <a:ext cx="2015193" cy="1127340"/>
            </a:xfrm>
            <a:prstGeom prst="rect">
              <a:avLst/>
            </a:prstGeom>
          </p:spPr>
        </p:pic>
        <p:sp>
          <p:nvSpPr>
            <p:cNvPr id="6" name="Arc 5">
              <a:extLst>
                <a:ext uri="{FF2B5EF4-FFF2-40B4-BE49-F238E27FC236}">
                  <a16:creationId xmlns:a16="http://schemas.microsoft.com/office/drawing/2014/main" id="{5541C8C8-5879-4EA2-81FE-5A6BB0808975}"/>
                </a:ext>
              </a:extLst>
            </p:cNvPr>
            <p:cNvSpPr/>
            <p:nvPr/>
          </p:nvSpPr>
          <p:spPr>
            <a:xfrm rot="3095694" flipH="1">
              <a:off x="1982124" y="1992517"/>
              <a:ext cx="627797" cy="1545971"/>
            </a:xfrm>
            <a:prstGeom prst="arc">
              <a:avLst/>
            </a:prstGeom>
            <a:ln w="38100">
              <a:solidFill>
                <a:srgbClr val="000099"/>
              </a:solidFill>
              <a:head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6F3141B-3AA2-4138-9DF2-0E99EFE643CB}"/>
                </a:ext>
              </a:extLst>
            </p:cNvPr>
            <p:cNvCxnSpPr/>
            <p:nvPr/>
          </p:nvCxnSpPr>
          <p:spPr>
            <a:xfrm>
              <a:off x="1975992" y="2605938"/>
              <a:ext cx="125559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171716"/>
              </p:ext>
            </p:extLst>
          </p:nvPr>
        </p:nvGraphicFramePr>
        <p:xfrm>
          <a:off x="5451794" y="4249134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51794" y="4249134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A0F73019-2DEB-4785-8E93-9CAB294B0A8F}"/>
              </a:ext>
            </a:extLst>
          </p:cNvPr>
          <p:cNvGrpSpPr/>
          <p:nvPr/>
        </p:nvGrpSpPr>
        <p:grpSpPr>
          <a:xfrm>
            <a:off x="7233750" y="3651824"/>
            <a:ext cx="3117295" cy="2208241"/>
            <a:chOff x="1978926" y="7137779"/>
            <a:chExt cx="2415653" cy="133748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D19B5E7-80DD-4030-9B6A-6D6E17545865}"/>
                </a:ext>
              </a:extLst>
            </p:cNvPr>
            <p:cNvCxnSpPr/>
            <p:nvPr/>
          </p:nvCxnSpPr>
          <p:spPr>
            <a:xfrm>
              <a:off x="1978926" y="8461612"/>
              <a:ext cx="241565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0A916AC-1E86-4147-874A-9BCCEC02F5B6}"/>
                </a:ext>
              </a:extLst>
            </p:cNvPr>
            <p:cNvCxnSpPr/>
            <p:nvPr/>
          </p:nvCxnSpPr>
          <p:spPr>
            <a:xfrm flipV="1">
              <a:off x="1978926" y="7137779"/>
              <a:ext cx="0" cy="133748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233750" y="3673032"/>
            <a:ext cx="2518685" cy="1081585"/>
            <a:chOff x="7160271" y="2105489"/>
            <a:chExt cx="2518685" cy="108158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F512F94-0112-4857-AB17-9DCBFBAE8C4B}"/>
                </a:ext>
              </a:extLst>
            </p:cNvPr>
            <p:cNvCxnSpPr/>
            <p:nvPr/>
          </p:nvCxnSpPr>
          <p:spPr>
            <a:xfrm>
              <a:off x="7160271" y="3178097"/>
              <a:ext cx="991805" cy="897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6A989E38-44F8-4DF4-884F-0594F231E34B}"/>
                </a:ext>
              </a:extLst>
            </p:cNvPr>
            <p:cNvSpPr/>
            <p:nvPr/>
          </p:nvSpPr>
          <p:spPr>
            <a:xfrm rot="5400000">
              <a:off x="7814081" y="2292368"/>
              <a:ext cx="675991" cy="1113422"/>
            </a:xfrm>
            <a:prstGeom prst="arc">
              <a:avLst>
                <a:gd name="adj1" fmla="val 17181210"/>
                <a:gd name="adj2" fmla="val 0"/>
              </a:avLst>
            </a:prstGeom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E9400F5-F3C5-48A1-98E9-A87152EC4837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8612807" y="2105489"/>
              <a:ext cx="1066149" cy="93331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15B305-9C12-4EAA-86E1-70498F5B9A2C}"/>
              </a:ext>
            </a:extLst>
          </p:cNvPr>
          <p:cNvCxnSpPr>
            <a:cxnSpLocks/>
          </p:cNvCxnSpPr>
          <p:nvPr/>
        </p:nvCxnSpPr>
        <p:spPr>
          <a:xfrm flipV="1">
            <a:off x="7271823" y="3551936"/>
            <a:ext cx="2627490" cy="225930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35283C-C321-4F2C-B69A-086504DB73D3}"/>
                  </a:ext>
                </a:extLst>
              </p:cNvPr>
              <p:cNvSpPr txBox="1"/>
              <p:nvPr/>
            </p:nvSpPr>
            <p:spPr>
              <a:xfrm>
                <a:off x="6750742" y="3772019"/>
                <a:ext cx="321132" cy="609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35283C-C321-4F2C-B69A-086504DB7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742" y="3772019"/>
                <a:ext cx="321132" cy="6097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11C6346-605F-4558-8086-4D6685ABA0B1}"/>
              </a:ext>
            </a:extLst>
          </p:cNvPr>
          <p:cNvSpPr txBox="1"/>
          <p:nvPr/>
        </p:nvSpPr>
        <p:spPr>
          <a:xfrm>
            <a:off x="8368393" y="5665070"/>
            <a:ext cx="234433" cy="60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475AFE-AB15-478E-B194-7D59C166DE3D}"/>
                  </a:ext>
                </a:extLst>
              </p:cNvPr>
              <p:cNvSpPr txBox="1"/>
              <p:nvPr/>
            </p:nvSpPr>
            <p:spPr>
              <a:xfrm>
                <a:off x="8272099" y="5951855"/>
                <a:ext cx="610150" cy="609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475AFE-AB15-478E-B194-7D59C166D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099" y="5951855"/>
                <a:ext cx="610150" cy="60978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24B82D-A27E-4D97-8CF1-D74882EB51F7}"/>
                  </a:ext>
                </a:extLst>
              </p:cNvPr>
              <p:cNvSpPr txBox="1"/>
              <p:nvPr/>
            </p:nvSpPr>
            <p:spPr>
              <a:xfrm>
                <a:off x="10346849" y="5674538"/>
                <a:ext cx="401415" cy="609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24B82D-A27E-4D97-8CF1-D74882EB5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6849" y="5674538"/>
                <a:ext cx="401415" cy="6097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2F3340D-A004-49E4-8C99-B39763906315}"/>
              </a:ext>
            </a:extLst>
          </p:cNvPr>
          <p:cNvSpPr txBox="1"/>
          <p:nvPr/>
        </p:nvSpPr>
        <p:spPr>
          <a:xfrm>
            <a:off x="9253393" y="4566293"/>
            <a:ext cx="2616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Rate flattens out at low 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142680" y="4291003"/>
                <a:ext cx="2413674" cy="709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𝛤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ⅇ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680" y="4291003"/>
                <a:ext cx="2413674" cy="7092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1091957" y="5269268"/>
                <a:ext cx="1734770" cy="636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𝛤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57" y="5269268"/>
                <a:ext cx="1734770" cy="6365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038619" y="4460985"/>
                <a:ext cx="1880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𝑅𝐶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19" y="4460985"/>
                <a:ext cx="1880708" cy="369332"/>
              </a:xfrm>
              <a:prstGeom prst="rect">
                <a:avLst/>
              </a:prstGeom>
              <a:blipFill>
                <a:blip r:embed="rId11"/>
                <a:stretch>
                  <a:fillRect l="-292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97406" y="6260542"/>
                <a:ext cx="7756645" cy="390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Absence of damping (Q large), MQT dominates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=7.2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406" y="6260542"/>
                <a:ext cx="7756645" cy="390748"/>
              </a:xfrm>
              <a:prstGeom prst="rect">
                <a:avLst/>
              </a:prstGeom>
              <a:blipFill>
                <a:blip r:embed="rId12"/>
                <a:stretch>
                  <a:fillRect l="-628"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7175372" y="3976280"/>
            <a:ext cx="2216428" cy="1088363"/>
            <a:chOff x="7462528" y="2105489"/>
            <a:chExt cx="2216428" cy="108836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F512F94-0112-4857-AB17-9DCBFBAE8C4B}"/>
                </a:ext>
              </a:extLst>
            </p:cNvPr>
            <p:cNvCxnSpPr/>
            <p:nvPr/>
          </p:nvCxnSpPr>
          <p:spPr>
            <a:xfrm flipV="1">
              <a:off x="7462528" y="3187074"/>
              <a:ext cx="689548" cy="677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6A989E38-44F8-4DF4-884F-0594F231E34B}"/>
                </a:ext>
              </a:extLst>
            </p:cNvPr>
            <p:cNvSpPr/>
            <p:nvPr/>
          </p:nvSpPr>
          <p:spPr>
            <a:xfrm rot="5400000">
              <a:off x="7814081" y="2292368"/>
              <a:ext cx="675991" cy="1113422"/>
            </a:xfrm>
            <a:prstGeom prst="arc">
              <a:avLst>
                <a:gd name="adj1" fmla="val 17181210"/>
                <a:gd name="adj2" fmla="val 0"/>
              </a:avLst>
            </a:prstGeom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9400F5-F3C5-48A1-98E9-A87152EC4837}"/>
                </a:ext>
              </a:extLst>
            </p:cNvPr>
            <p:cNvCxnSpPr>
              <a:cxnSpLocks/>
              <a:stCxn id="29" idx="0"/>
            </p:cNvCxnSpPr>
            <p:nvPr/>
          </p:nvCxnSpPr>
          <p:spPr>
            <a:xfrm flipV="1">
              <a:off x="8612807" y="2105489"/>
              <a:ext cx="1066149" cy="93331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943047" y="4279308"/>
            <a:ext cx="2083590" cy="1088363"/>
            <a:chOff x="7595366" y="2105489"/>
            <a:chExt cx="2083590" cy="108836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F512F94-0112-4857-AB17-9DCBFBAE8C4B}"/>
                </a:ext>
              </a:extLst>
            </p:cNvPr>
            <p:cNvCxnSpPr/>
            <p:nvPr/>
          </p:nvCxnSpPr>
          <p:spPr>
            <a:xfrm flipV="1">
              <a:off x="7883448" y="3187074"/>
              <a:ext cx="268628" cy="677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6A989E38-44F8-4DF4-884F-0594F231E34B}"/>
                </a:ext>
              </a:extLst>
            </p:cNvPr>
            <p:cNvSpPr/>
            <p:nvPr/>
          </p:nvSpPr>
          <p:spPr>
            <a:xfrm rot="5400000">
              <a:off x="7814081" y="2292368"/>
              <a:ext cx="675991" cy="1113422"/>
            </a:xfrm>
            <a:prstGeom prst="arc">
              <a:avLst>
                <a:gd name="adj1" fmla="val 17181210"/>
                <a:gd name="adj2" fmla="val 0"/>
              </a:avLst>
            </a:prstGeom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E9400F5-F3C5-48A1-98E9-A87152EC4837}"/>
                </a:ext>
              </a:extLst>
            </p:cNvPr>
            <p:cNvCxnSpPr>
              <a:cxnSpLocks/>
              <a:stCxn id="33" idx="0"/>
            </p:cNvCxnSpPr>
            <p:nvPr/>
          </p:nvCxnSpPr>
          <p:spPr>
            <a:xfrm flipV="1">
              <a:off x="8612807" y="2105489"/>
              <a:ext cx="1066149" cy="93331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2674045" y="5238945"/>
                <a:ext cx="2041777" cy="6209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ⅇ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−7.2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0.87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045" y="5238945"/>
                <a:ext cx="2041777" cy="6209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1323260" y="3215968"/>
            <a:ext cx="194556" cy="1794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10282" y="162316"/>
            <a:ext cx="749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mbria Math" panose="02040503050406030204" pitchFamily="18" charset="0"/>
              </a:rPr>
              <a:t>Macroscopic Quantum Tunneling (MQT</a:t>
            </a:r>
            <a:r>
              <a:rPr lang="en-US" dirty="0" smtClean="0">
                <a:ea typeface="Cambria Math" panose="02040503050406030204" pitchFamily="18" charset="0"/>
              </a:rPr>
              <a:t>) --- can a macroscopic system tunnel?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758890" y="2208046"/>
            <a:ext cx="1936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Thermal activation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36385" y="3237900"/>
            <a:ext cx="644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a typeface="Cambria Math" panose="02040503050406030204" pitchFamily="18" charset="0"/>
              </a:rPr>
              <a:t>MQT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33756" y="1914485"/>
            <a:ext cx="755558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Electrons tunnel. Alpha particles tunnel?  What about macroscopic objects?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Physics 214 problem:  Can your car tunnel out of your garage?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4" y="209912"/>
            <a:ext cx="5629747" cy="1912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7338"/>
          <a:stretch/>
        </p:blipFill>
        <p:spPr>
          <a:xfrm>
            <a:off x="2097210" y="2154321"/>
            <a:ext cx="4435179" cy="2549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734" t="35050" r="18346" b="15571"/>
          <a:stretch/>
        </p:blipFill>
        <p:spPr>
          <a:xfrm>
            <a:off x="6977420" y="1956819"/>
            <a:ext cx="4205445" cy="1856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0280" t="32442" r="20719" b="35574"/>
          <a:stretch/>
        </p:blipFill>
        <p:spPr>
          <a:xfrm>
            <a:off x="6351264" y="180253"/>
            <a:ext cx="5733645" cy="1748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6254" y="6181238"/>
            <a:ext cx="8779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both pf these experiments, the curvature around the transition comes from partial thermal activation followed by MQT through the narrower barrier --- this is predicted to be  quadratic</a:t>
            </a:r>
            <a:endParaRPr lang="en-US" sz="16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6796188" y="3841511"/>
            <a:ext cx="4843795" cy="2100828"/>
            <a:chOff x="6857970" y="4077728"/>
            <a:chExt cx="4843795" cy="21008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17301" t="33226" r="17332" b="16373"/>
            <a:stretch/>
          </p:blipFill>
          <p:spPr>
            <a:xfrm>
              <a:off x="6857970" y="4077728"/>
              <a:ext cx="4843795" cy="2100828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7493631" y="4275439"/>
              <a:ext cx="945963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279868" y="4213654"/>
              <a:ext cx="772828" cy="61371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0424984" y="4238368"/>
              <a:ext cx="1048656" cy="6260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0280822" y="4316627"/>
              <a:ext cx="642551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883841" y="4267202"/>
              <a:ext cx="668490" cy="823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868828" y="4213654"/>
              <a:ext cx="652803" cy="6260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52862" t="67937" r="32604" b="13126"/>
          <a:stretch/>
        </p:blipFill>
        <p:spPr>
          <a:xfrm>
            <a:off x="549798" y="2378360"/>
            <a:ext cx="2204761" cy="177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5" y="2151622"/>
            <a:ext cx="3462737" cy="4091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051" y="3055408"/>
            <a:ext cx="3751319" cy="3311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689" y="3055408"/>
            <a:ext cx="3492835" cy="33104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110" y="120297"/>
            <a:ext cx="88766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Cambria Math" panose="02040503050406030204" pitchFamily="18" charset="0"/>
              </a:rPr>
              <a:t>Quantized energy </a:t>
            </a:r>
            <a:r>
              <a:rPr lang="en-US" b="1" dirty="0" smtClean="0">
                <a:ea typeface="Cambria Math" panose="02040503050406030204" pitchFamily="18" charset="0"/>
              </a:rPr>
              <a:t>levels </a:t>
            </a:r>
            <a:r>
              <a:rPr lang="en-US" dirty="0" smtClean="0">
                <a:ea typeface="Cambria Math" panose="02040503050406030204" pitchFamily="18" charset="0"/>
              </a:rPr>
              <a:t>--- quantum particles in an </a:t>
            </a:r>
            <a:r>
              <a:rPr lang="en-US" dirty="0" err="1" smtClean="0">
                <a:ea typeface="Cambria Math" panose="02040503050406030204" pitchFamily="18" charset="0"/>
              </a:rPr>
              <a:t>anharmonic</a:t>
            </a:r>
            <a:r>
              <a:rPr lang="en-US" dirty="0" smtClean="0">
                <a:ea typeface="Cambria Math" panose="02040503050406030204" pitchFamily="18" charset="0"/>
              </a:rPr>
              <a:t> potential</a:t>
            </a:r>
          </a:p>
          <a:p>
            <a:endParaRPr lang="en-US" dirty="0" smtClean="0">
              <a:ea typeface="Cambria Math" panose="02040503050406030204" pitchFamily="18" charset="0"/>
            </a:endParaRPr>
          </a:p>
          <a:p>
            <a:r>
              <a:rPr lang="en-US" dirty="0" smtClean="0">
                <a:ea typeface="Cambria Math" panose="02040503050406030204" pitchFamily="18" charset="0"/>
              </a:rPr>
              <a:t>Measured by “resonant activation” --- apply microwave irradiation and excite phase particle to excited levels to enhance tunneling out of the well</a:t>
            </a:r>
          </a:p>
          <a:p>
            <a:endParaRPr lang="en-US" dirty="0">
              <a:ea typeface="Cambria Math" panose="02040503050406030204" pitchFamily="18" charset="0"/>
            </a:endParaRPr>
          </a:p>
          <a:p>
            <a:r>
              <a:rPr lang="en-US" dirty="0" smtClean="0">
                <a:ea typeface="Cambria Math" panose="02040503050406030204" pitchFamily="18" charset="0"/>
              </a:rPr>
              <a:t>Structure in the transition distribution depends on the discrete energy levels occupied</a:t>
            </a:r>
            <a:endParaRPr lang="en-US" dirty="0">
              <a:ea typeface="Cambria Math" panose="02040503050406030204" pitchFamily="18" charset="0"/>
            </a:endParaRPr>
          </a:p>
          <a:p>
            <a:r>
              <a:rPr lang="en-US" dirty="0" smtClean="0">
                <a:ea typeface="Cambria Math" panose="02040503050406030204" pitchFamily="18" charset="0"/>
              </a:rPr>
              <a:t>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114172" y="2474593"/>
            <a:ext cx="2267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3399"/>
                </a:solidFill>
                <a:ea typeface="Cambria Math" panose="02040503050406030204" pitchFamily="18" charset="0"/>
              </a:rPr>
              <a:t>For different transitions at a fixed frequency </a:t>
            </a:r>
            <a:endParaRPr lang="en-US" sz="1600" dirty="0">
              <a:solidFill>
                <a:srgbClr val="0033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18379" y="2470633"/>
            <a:ext cx="2210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3399"/>
                </a:solidFill>
                <a:ea typeface="Cambria Math" panose="02040503050406030204" pitchFamily="18" charset="0"/>
              </a:rPr>
              <a:t>For the 0</a:t>
            </a:r>
            <a:r>
              <a:rPr lang="en-US" sz="1600" dirty="0" smtClean="0">
                <a:solidFill>
                  <a:srgbClr val="003399"/>
                </a:solidFill>
                <a:ea typeface="Cambria Math" panose="02040503050406030204" pitchFamily="18" charset="0"/>
                <a:sym typeface="Wingdings 3" panose="05040102010807070707" pitchFamily="18" charset="2"/>
              </a:rPr>
              <a:t>1</a:t>
            </a:r>
            <a:r>
              <a:rPr lang="en-US" sz="1600" dirty="0" smtClean="0">
                <a:solidFill>
                  <a:srgbClr val="003399"/>
                </a:solidFill>
                <a:ea typeface="Cambria Math" panose="02040503050406030204" pitchFamily="18" charset="0"/>
              </a:rPr>
              <a:t> transition at different frequencies </a:t>
            </a:r>
            <a:endParaRPr lang="en-US" sz="1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573" t="37709" r="33840" b="37877"/>
          <a:stretch/>
        </p:blipFill>
        <p:spPr>
          <a:xfrm>
            <a:off x="658809" y="2211287"/>
            <a:ext cx="4841701" cy="2040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330" t="37091" r="35799" b="14602"/>
          <a:stretch/>
        </p:blipFill>
        <p:spPr>
          <a:xfrm>
            <a:off x="6539767" y="2341547"/>
            <a:ext cx="4737833" cy="44590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72446" y="164722"/>
            <a:ext cx="5580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mbria Math" panose="02040503050406030204" pitchFamily="18" charset="0"/>
              </a:rPr>
              <a:t>Macroscopic Quantum Coherence (MQC)</a:t>
            </a:r>
            <a:r>
              <a:rPr lang="en-US" dirty="0">
                <a:ea typeface="Cambria Math" panose="02040503050406030204" pitchFamily="18" charset="0"/>
              </a:rPr>
              <a:t> </a:t>
            </a:r>
            <a:r>
              <a:rPr lang="en-US" dirty="0" smtClean="0">
                <a:ea typeface="Cambria Math" panose="02040503050406030204" pitchFamily="18" charset="0"/>
              </a:rPr>
              <a:t>---</a:t>
            </a:r>
          </a:p>
          <a:p>
            <a:r>
              <a:rPr lang="en-US" dirty="0" smtClean="0">
                <a:ea typeface="Cambria Math" panose="02040503050406030204" pitchFamily="18" charset="0"/>
              </a:rPr>
              <a:t>can a macroscopic system be in a superposition of states?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40395" y="1105582"/>
            <a:ext cx="4907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Cambria Math" panose="02040503050406030204" pitchFamily="18" charset="0"/>
              </a:rPr>
              <a:t>A manifestation of the </a:t>
            </a:r>
            <a:r>
              <a:rPr lang="en-US" dirty="0" err="1" smtClean="0">
                <a:ea typeface="Cambria Math" panose="02040503050406030204" pitchFamily="18" charset="0"/>
              </a:rPr>
              <a:t>Schroedinger’s</a:t>
            </a:r>
            <a:r>
              <a:rPr lang="en-US" dirty="0" smtClean="0">
                <a:ea typeface="Cambria Math" panose="02040503050406030204" pitchFamily="18" charset="0"/>
              </a:rPr>
              <a:t> cat paradox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9" t="36488" r="31127" b="12143"/>
          <a:stretch/>
        </p:blipFill>
        <p:spPr>
          <a:xfrm>
            <a:off x="6675348" y="959708"/>
            <a:ext cx="899344" cy="7179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689" y="38375"/>
            <a:ext cx="2872840" cy="2037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459" t="31009" r="51707" b="65415"/>
          <a:stretch/>
        </p:blipFill>
        <p:spPr>
          <a:xfrm>
            <a:off x="103815" y="1804328"/>
            <a:ext cx="2636526" cy="3966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3459" t="65141" r="33954" b="7507"/>
          <a:stretch/>
        </p:blipFill>
        <p:spPr>
          <a:xfrm>
            <a:off x="658809" y="4324750"/>
            <a:ext cx="4841701" cy="22859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t="18676" b="22361"/>
          <a:stretch/>
        </p:blipFill>
        <p:spPr>
          <a:xfrm>
            <a:off x="7544440" y="2200957"/>
            <a:ext cx="2840982" cy="1977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54" y="146586"/>
            <a:ext cx="1520057" cy="114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857"/>
          <a:stretch/>
        </p:blipFill>
        <p:spPr>
          <a:xfrm>
            <a:off x="8994498" y="2197318"/>
            <a:ext cx="2279695" cy="800800"/>
          </a:xfrm>
          <a:prstGeom prst="rect">
            <a:avLst/>
          </a:prstGeom>
        </p:spPr>
      </p:pic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797446" y="760088"/>
            <a:ext cx="4067782" cy="2735678"/>
            <a:chOff x="3389" y="480"/>
            <a:chExt cx="2147" cy="1343"/>
          </a:xfrm>
        </p:grpSpPr>
        <p:sp>
          <p:nvSpPr>
            <p:cNvPr id="7" name="Text Box 26"/>
            <p:cNvSpPr txBox="1">
              <a:spLocks noChangeArrowheads="1"/>
            </p:cNvSpPr>
            <p:nvPr/>
          </p:nvSpPr>
          <p:spPr bwMode="auto">
            <a:xfrm>
              <a:off x="4205" y="480"/>
              <a:ext cx="2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Arial" panose="020B0604020202020204" pitchFamily="34" charset="0"/>
                </a:rPr>
                <a:t>E</a:t>
              </a: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>
              <a:off x="4304" y="735"/>
              <a:ext cx="3" cy="75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9" name="Object 28"/>
            <p:cNvGraphicFramePr>
              <a:graphicFrameLocks noChangeAspect="1"/>
            </p:cNvGraphicFramePr>
            <p:nvPr/>
          </p:nvGraphicFramePr>
          <p:xfrm>
            <a:off x="3389" y="852"/>
            <a:ext cx="1720" cy="6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25" name="Graph" r:id="rId4" imgW="3641760" imgH="2838240" progId="Origin50.Graph">
                    <p:embed/>
                  </p:oleObj>
                </mc:Choice>
                <mc:Fallback>
                  <p:oleObj name="Graph" r:id="rId4" imgW="3641760" imgH="2838240" progId="Origin50.Graph">
                    <p:embed/>
                    <p:pic>
                      <p:nvPicPr>
                        <p:cNvPr id="10268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5420" t="31480" r="12828" b="16728"/>
                        <a:stretch>
                          <a:fillRect/>
                        </a:stretch>
                      </p:blipFill>
                      <p:spPr bwMode="auto">
                        <a:xfrm>
                          <a:off x="3389" y="852"/>
                          <a:ext cx="1720" cy="6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Line 29"/>
            <p:cNvSpPr>
              <a:spLocks noChangeShapeType="1"/>
            </p:cNvSpPr>
            <p:nvPr/>
          </p:nvSpPr>
          <p:spPr bwMode="auto">
            <a:xfrm flipV="1">
              <a:off x="3495" y="1478"/>
              <a:ext cx="159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Oval 30"/>
            <p:cNvSpPr>
              <a:spLocks noChangeArrowheads="1"/>
            </p:cNvSpPr>
            <p:nvPr/>
          </p:nvSpPr>
          <p:spPr bwMode="auto">
            <a:xfrm>
              <a:off x="3792" y="832"/>
              <a:ext cx="281" cy="252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Arc 31"/>
            <p:cNvSpPr>
              <a:spLocks/>
            </p:cNvSpPr>
            <p:nvPr/>
          </p:nvSpPr>
          <p:spPr bwMode="auto">
            <a:xfrm>
              <a:off x="3767" y="719"/>
              <a:ext cx="334" cy="103"/>
            </a:xfrm>
            <a:custGeom>
              <a:avLst/>
              <a:gdLst>
                <a:gd name="G0" fmla="+- 20362 0 0"/>
                <a:gd name="G1" fmla="+- 21600 0 0"/>
                <a:gd name="G2" fmla="+- 21600 0 0"/>
                <a:gd name="T0" fmla="*/ 0 w 41962"/>
                <a:gd name="T1" fmla="*/ 14393 h 21600"/>
                <a:gd name="T2" fmla="*/ 41962 w 41962"/>
                <a:gd name="T3" fmla="*/ 21600 h 21600"/>
                <a:gd name="T4" fmla="*/ 20362 w 4196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62" h="21600" fill="none" extrusionOk="0">
                  <a:moveTo>
                    <a:pt x="-1" y="14392"/>
                  </a:moveTo>
                  <a:cubicBezTo>
                    <a:pt x="3053" y="5766"/>
                    <a:pt x="11211" y="0"/>
                    <a:pt x="20362" y="0"/>
                  </a:cubicBezTo>
                  <a:cubicBezTo>
                    <a:pt x="32291" y="0"/>
                    <a:pt x="41962" y="9670"/>
                    <a:pt x="41962" y="21600"/>
                  </a:cubicBezTo>
                </a:path>
                <a:path w="41962" h="21600" stroke="0" extrusionOk="0">
                  <a:moveTo>
                    <a:pt x="-1" y="14392"/>
                  </a:moveTo>
                  <a:cubicBezTo>
                    <a:pt x="3053" y="5766"/>
                    <a:pt x="11211" y="0"/>
                    <a:pt x="20362" y="0"/>
                  </a:cubicBezTo>
                  <a:cubicBezTo>
                    <a:pt x="32291" y="0"/>
                    <a:pt x="41962" y="9670"/>
                    <a:pt x="41962" y="21600"/>
                  </a:cubicBezTo>
                  <a:lnTo>
                    <a:pt x="20362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 flipH="1">
              <a:off x="4018" y="915"/>
              <a:ext cx="111" cy="9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>
              <a:off x="4018" y="915"/>
              <a:ext cx="111" cy="9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flipV="1">
              <a:off x="3984" y="1583"/>
              <a:ext cx="689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Rectangle 35"/>
            <p:cNvSpPr>
              <a:spLocks noChangeArrowheads="1"/>
            </p:cNvSpPr>
            <p:nvPr/>
          </p:nvSpPr>
          <p:spPr bwMode="auto">
            <a:xfrm>
              <a:off x="4225" y="1573"/>
              <a:ext cx="23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3333CC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</a:t>
              </a:r>
            </a:p>
          </p:txBody>
        </p:sp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5023" y="1437"/>
              <a:ext cx="513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</a:t>
              </a:r>
              <a:endPara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Oval 37"/>
            <p:cNvSpPr>
              <a:spLocks noChangeArrowheads="1"/>
            </p:cNvSpPr>
            <p:nvPr/>
          </p:nvSpPr>
          <p:spPr bwMode="auto">
            <a:xfrm>
              <a:off x="4528" y="832"/>
              <a:ext cx="280" cy="252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Arc 38"/>
            <p:cNvSpPr>
              <a:spLocks/>
            </p:cNvSpPr>
            <p:nvPr/>
          </p:nvSpPr>
          <p:spPr bwMode="auto">
            <a:xfrm>
              <a:off x="4502" y="719"/>
              <a:ext cx="335" cy="103"/>
            </a:xfrm>
            <a:custGeom>
              <a:avLst/>
              <a:gdLst>
                <a:gd name="G0" fmla="+- 20362 0 0"/>
                <a:gd name="G1" fmla="+- 21600 0 0"/>
                <a:gd name="G2" fmla="+- 21600 0 0"/>
                <a:gd name="T0" fmla="*/ 0 w 41962"/>
                <a:gd name="T1" fmla="*/ 14393 h 21600"/>
                <a:gd name="T2" fmla="*/ 41962 w 41962"/>
                <a:gd name="T3" fmla="*/ 21600 h 21600"/>
                <a:gd name="T4" fmla="*/ 20362 w 4196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62" h="21600" fill="none" extrusionOk="0">
                  <a:moveTo>
                    <a:pt x="-1" y="14392"/>
                  </a:moveTo>
                  <a:cubicBezTo>
                    <a:pt x="3053" y="5766"/>
                    <a:pt x="11211" y="0"/>
                    <a:pt x="20362" y="0"/>
                  </a:cubicBezTo>
                  <a:cubicBezTo>
                    <a:pt x="32291" y="0"/>
                    <a:pt x="41962" y="9670"/>
                    <a:pt x="41962" y="21600"/>
                  </a:cubicBezTo>
                </a:path>
                <a:path w="41962" h="21600" stroke="0" extrusionOk="0">
                  <a:moveTo>
                    <a:pt x="-1" y="14392"/>
                  </a:moveTo>
                  <a:cubicBezTo>
                    <a:pt x="3053" y="5766"/>
                    <a:pt x="11211" y="0"/>
                    <a:pt x="20362" y="0"/>
                  </a:cubicBezTo>
                  <a:cubicBezTo>
                    <a:pt x="32291" y="0"/>
                    <a:pt x="41962" y="9670"/>
                    <a:pt x="41962" y="21600"/>
                  </a:cubicBezTo>
                  <a:lnTo>
                    <a:pt x="20362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4754" y="915"/>
              <a:ext cx="111" cy="9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4754" y="915"/>
              <a:ext cx="111" cy="9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>
              <a:off x="3504" y="1215"/>
              <a:ext cx="163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Line 42"/>
            <p:cNvSpPr>
              <a:spLocks noChangeShapeType="1"/>
            </p:cNvSpPr>
            <p:nvPr/>
          </p:nvSpPr>
          <p:spPr bwMode="auto">
            <a:xfrm>
              <a:off x="3504" y="1367"/>
              <a:ext cx="1632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>
              <a:off x="3936" y="1215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r="49912"/>
          <a:stretch/>
        </p:blipFill>
        <p:spPr>
          <a:xfrm>
            <a:off x="8728257" y="1371120"/>
            <a:ext cx="2422098" cy="8008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t="48323" r="17629" b="13967"/>
          <a:stretch/>
        </p:blipFill>
        <p:spPr bwMode="auto">
          <a:xfrm>
            <a:off x="236910" y="4314620"/>
            <a:ext cx="7143314" cy="230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/>
          <p:nvPr/>
        </p:nvCxnSpPr>
        <p:spPr>
          <a:xfrm flipH="1">
            <a:off x="7484363" y="1743087"/>
            <a:ext cx="1101307" cy="4505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7510522" y="2576324"/>
            <a:ext cx="1351202" cy="41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ectangle 32"/>
              <p:cNvSpPr/>
              <p:nvPr/>
            </p:nvSpPr>
            <p:spPr>
              <a:xfrm>
                <a:off x="336921" y="277231"/>
                <a:ext cx="295465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dirty="0" smtClean="0">
                    <a:solidFill>
                      <a:srgbClr val="000000"/>
                    </a:solidFill>
                  </a:rPr>
                  <a:t>r</a:t>
                </a:r>
                <a:r>
                  <a:rPr lang="en-US" altLang="en-US" sz="2000" dirty="0" err="1" smtClean="0">
                    <a:solidFill>
                      <a:srgbClr val="000000"/>
                    </a:solidFill>
                  </a:rPr>
                  <a:t>f</a:t>
                </a:r>
                <a:r>
                  <a:rPr lang="en-US" altLang="en-US" sz="2000" dirty="0" smtClean="0">
                    <a:solidFill>
                      <a:srgbClr val="000000"/>
                    </a:solidFill>
                  </a:rPr>
                  <a:t> SQUID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altLang="en-US" sz="2000" dirty="0">
                    <a:solidFill>
                      <a:srgbClr val="000000"/>
                    </a:solidFill>
                  </a:rPr>
                  <a:t>	</a:t>
                </a:r>
                <a:endParaRPr lang="en-US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921" y="277231"/>
                <a:ext cx="2954655" cy="430887"/>
              </a:xfrm>
              <a:prstGeom prst="rect">
                <a:avLst/>
              </a:prstGeom>
              <a:blipFill>
                <a:blip r:embed="rId7"/>
                <a:stretch>
                  <a:fillRect l="-2062" t="-4225" b="-19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4493062" y="2228386"/>
                <a:ext cx="4218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062" y="2228386"/>
                <a:ext cx="42184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525994" y="3556612"/>
            <a:ext cx="5672963" cy="381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Wavefunctions of the particle in the double-well potential: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01966" y="608656"/>
            <a:ext cx="3490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Tunnel coupling creates symmetric and anti-symmetric energy levels: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808567" y="209506"/>
            <a:ext cx="3744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srgbClr val="000000"/>
                </a:solidFill>
              </a:rPr>
              <a:t>double-well potential characterized by the direction of circulating current   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/>
              <p:cNvSpPr/>
              <p:nvPr/>
            </p:nvSpPr>
            <p:spPr>
              <a:xfrm>
                <a:off x="2215012" y="142286"/>
                <a:ext cx="564001" cy="666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012" y="142286"/>
                <a:ext cx="564001" cy="6665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ight Arrow 48"/>
          <p:cNvSpPr/>
          <p:nvPr/>
        </p:nvSpPr>
        <p:spPr>
          <a:xfrm>
            <a:off x="3133562" y="395024"/>
            <a:ext cx="320456" cy="161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4"/>
          <p:cNvGrpSpPr>
            <a:grpSpLocks/>
          </p:cNvGrpSpPr>
          <p:nvPr/>
        </p:nvGrpSpPr>
        <p:grpSpPr bwMode="auto">
          <a:xfrm>
            <a:off x="709400" y="1122201"/>
            <a:ext cx="2713038" cy="1692275"/>
            <a:chOff x="432" y="720"/>
            <a:chExt cx="1709" cy="1066"/>
          </a:xfrm>
        </p:grpSpPr>
        <p:sp>
          <p:nvSpPr>
            <p:cNvPr id="52" name="Oval 5"/>
            <p:cNvSpPr>
              <a:spLocks noChangeArrowheads="1"/>
            </p:cNvSpPr>
            <p:nvPr/>
          </p:nvSpPr>
          <p:spPr bwMode="auto">
            <a:xfrm>
              <a:off x="816" y="720"/>
              <a:ext cx="785" cy="76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BBB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>
              <a:off x="1667" y="1053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Line 7"/>
            <p:cNvSpPr>
              <a:spLocks noChangeShapeType="1"/>
            </p:cNvSpPr>
            <p:nvPr/>
          </p:nvSpPr>
          <p:spPr bwMode="auto">
            <a:xfrm flipV="1">
              <a:off x="1661" y="1053"/>
              <a:ext cx="144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1853" y="993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  <a:latin typeface="Verdana Ref" pitchFamily="34" charset="0"/>
                  <a:sym typeface="Symbol" panose="05050102010706020507" pitchFamily="18" charset="2"/>
                </a:rPr>
                <a:t>I</a:t>
              </a:r>
              <a:r>
                <a:rPr lang="en-US" altLang="en-US" sz="2000" baseline="-25000">
                  <a:solidFill>
                    <a:srgbClr val="000000"/>
                  </a:solidFill>
                  <a:latin typeface="Verdana Ref" pitchFamily="34" charset="0"/>
                  <a:sym typeface="Symbol" panose="05050102010706020507" pitchFamily="18" charset="2"/>
                </a:rPr>
                <a:t>C</a:t>
              </a:r>
              <a:endParaRPr lang="en-US" altLang="en-US" sz="2000">
                <a:solidFill>
                  <a:srgbClr val="000000"/>
                </a:solidFill>
                <a:latin typeface="Verdana Ref" pitchFamily="34" charset="0"/>
              </a:endParaRPr>
            </a:p>
          </p:txBody>
        </p:sp>
        <p:sp>
          <p:nvSpPr>
            <p:cNvPr id="56" name="Text Box 9"/>
            <p:cNvSpPr txBox="1">
              <a:spLocks noChangeArrowheads="1"/>
            </p:cNvSpPr>
            <p:nvPr/>
          </p:nvSpPr>
          <p:spPr bwMode="auto">
            <a:xfrm>
              <a:off x="544" y="978"/>
              <a:ext cx="28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  <a:latin typeface="Verdana Ref" pitchFamily="34" charset="0"/>
                  <a:sym typeface="Symbol" panose="05050102010706020507" pitchFamily="18" charset="2"/>
                </a:rPr>
                <a:t>L</a:t>
              </a:r>
              <a:endParaRPr lang="en-US" altLang="en-US" sz="2000" baseline="-25000">
                <a:solidFill>
                  <a:srgbClr val="000000"/>
                </a:solidFill>
                <a:latin typeface="Verdana Ref" pitchFamily="34" charset="0"/>
              </a:endParaRPr>
            </a:p>
          </p:txBody>
        </p:sp>
        <p:sp>
          <p:nvSpPr>
            <p:cNvPr id="57" name="Rectangle 10"/>
            <p:cNvSpPr>
              <a:spLocks noChangeArrowheads="1"/>
            </p:cNvSpPr>
            <p:nvPr/>
          </p:nvSpPr>
          <p:spPr bwMode="auto">
            <a:xfrm>
              <a:off x="1086" y="990"/>
              <a:ext cx="23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  <a:latin typeface="Verdana Ref" pitchFamily="34" charset="0"/>
                  <a:sym typeface="Symbol" panose="05050102010706020507" pitchFamily="18" charset="2"/>
                </a:rPr>
                <a:t>C</a:t>
              </a:r>
            </a:p>
          </p:txBody>
        </p:sp>
        <p:sp>
          <p:nvSpPr>
            <p:cNvPr id="58" name="Line 11"/>
            <p:cNvSpPr>
              <a:spLocks noChangeShapeType="1"/>
            </p:cNvSpPr>
            <p:nvPr/>
          </p:nvSpPr>
          <p:spPr bwMode="auto">
            <a:xfrm flipV="1">
              <a:off x="1408" y="977"/>
              <a:ext cx="33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" name="Line 12"/>
            <p:cNvSpPr>
              <a:spLocks noChangeShapeType="1"/>
            </p:cNvSpPr>
            <p:nvPr/>
          </p:nvSpPr>
          <p:spPr bwMode="auto">
            <a:xfrm flipV="1">
              <a:off x="1409" y="1262"/>
              <a:ext cx="33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Line 13"/>
            <p:cNvSpPr>
              <a:spLocks noChangeShapeType="1"/>
            </p:cNvSpPr>
            <p:nvPr/>
          </p:nvSpPr>
          <p:spPr bwMode="auto">
            <a:xfrm>
              <a:off x="1416" y="978"/>
              <a:ext cx="0" cy="1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Line 14"/>
            <p:cNvSpPr>
              <a:spLocks noChangeShapeType="1"/>
            </p:cNvSpPr>
            <p:nvPr/>
          </p:nvSpPr>
          <p:spPr bwMode="auto">
            <a:xfrm>
              <a:off x="1320" y="108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2" name="Line 15"/>
            <p:cNvSpPr>
              <a:spLocks noChangeShapeType="1"/>
            </p:cNvSpPr>
            <p:nvPr/>
          </p:nvSpPr>
          <p:spPr bwMode="auto">
            <a:xfrm>
              <a:off x="1320" y="1155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3" name="Line 16"/>
            <p:cNvSpPr>
              <a:spLocks noChangeShapeType="1"/>
            </p:cNvSpPr>
            <p:nvPr/>
          </p:nvSpPr>
          <p:spPr bwMode="auto">
            <a:xfrm>
              <a:off x="1416" y="1155"/>
              <a:ext cx="0" cy="1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4" name="Line 17"/>
            <p:cNvSpPr>
              <a:spLocks noChangeShapeType="1"/>
            </p:cNvSpPr>
            <p:nvPr/>
          </p:nvSpPr>
          <p:spPr bwMode="auto">
            <a:xfrm>
              <a:off x="1736" y="978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5" name="Rectangle 18"/>
            <p:cNvSpPr>
              <a:spLocks noChangeArrowheads="1"/>
            </p:cNvSpPr>
            <p:nvPr/>
          </p:nvSpPr>
          <p:spPr bwMode="auto">
            <a:xfrm>
              <a:off x="1513" y="990"/>
              <a:ext cx="126" cy="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Oval 19"/>
            <p:cNvSpPr>
              <a:spLocks noChangeArrowheads="1"/>
            </p:cNvSpPr>
            <p:nvPr/>
          </p:nvSpPr>
          <p:spPr bwMode="auto">
            <a:xfrm>
              <a:off x="1534" y="945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7" name="Oval 20"/>
            <p:cNvSpPr>
              <a:spLocks noChangeArrowheads="1"/>
            </p:cNvSpPr>
            <p:nvPr/>
          </p:nvSpPr>
          <p:spPr bwMode="auto">
            <a:xfrm>
              <a:off x="1534" y="1236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" name="Line 21"/>
            <p:cNvSpPr>
              <a:spLocks noChangeShapeType="1"/>
            </p:cNvSpPr>
            <p:nvPr/>
          </p:nvSpPr>
          <p:spPr bwMode="auto">
            <a:xfrm flipV="1">
              <a:off x="651" y="1233"/>
              <a:ext cx="401" cy="311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9" name="Text Box 22"/>
            <p:cNvSpPr txBox="1">
              <a:spLocks noChangeArrowheads="1"/>
            </p:cNvSpPr>
            <p:nvPr/>
          </p:nvSpPr>
          <p:spPr bwMode="auto">
            <a:xfrm>
              <a:off x="432" y="1536"/>
              <a:ext cx="52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99"/>
                  </a:solidFill>
                  <a:latin typeface="Verdana Ref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½</a:t>
              </a:r>
              <a:r>
                <a:rPr lang="en-US" altLang="en-US" sz="2000">
                  <a:solidFill>
                    <a:srgbClr val="000099"/>
                  </a:solidFill>
                  <a:latin typeface="Verdana Ref" pitchFamily="34" charset="0"/>
                  <a:sym typeface="Symbol" panose="05050102010706020507" pitchFamily="18" charset="2"/>
                </a:rPr>
                <a:t></a:t>
              </a:r>
              <a:r>
                <a:rPr lang="en-US" altLang="en-US" sz="2000" baseline="-25000">
                  <a:solidFill>
                    <a:srgbClr val="000099"/>
                  </a:solidFill>
                  <a:latin typeface="Verdana Ref" pitchFamily="34" charset="0"/>
                  <a:sym typeface="Symbol" panose="05050102010706020507" pitchFamily="18" charset="2"/>
                </a:rPr>
                <a:t>0</a:t>
              </a:r>
              <a:endParaRPr lang="en-US" altLang="en-US" sz="2000" baseline="-25000">
                <a:solidFill>
                  <a:srgbClr val="000099"/>
                </a:solidFill>
                <a:latin typeface="Verdana Ref" pitchFamily="34" charset="0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7568102" y="3545288"/>
            <a:ext cx="4707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Energy level separation has avoided crossing:</a:t>
            </a:r>
            <a:endParaRPr lang="en-US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0"/>
          <a:srcRect l="54567" t="8480" r="486" b="56660"/>
          <a:stretch/>
        </p:blipFill>
        <p:spPr>
          <a:xfrm>
            <a:off x="7865228" y="4011625"/>
            <a:ext cx="3561458" cy="2393004"/>
          </a:xfrm>
          <a:prstGeom prst="rect">
            <a:avLst/>
          </a:prstGeom>
        </p:spPr>
      </p:pic>
      <p:sp>
        <p:nvSpPr>
          <p:cNvPr id="74" name="Text Box 36"/>
          <p:cNvSpPr txBox="1">
            <a:spLocks noChangeArrowheads="1"/>
          </p:cNvSpPr>
          <p:nvPr/>
        </p:nvSpPr>
        <p:spPr bwMode="auto">
          <a:xfrm>
            <a:off x="11274193" y="6081743"/>
            <a:ext cx="971948" cy="73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</a:t>
            </a: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Rectangle 75"/>
              <p:cNvSpPr/>
              <p:nvPr/>
            </p:nvSpPr>
            <p:spPr>
              <a:xfrm>
                <a:off x="9498075" y="6404629"/>
                <a:ext cx="679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/2</a:t>
                </a:r>
                <a:endParaRPr lang="en-US" dirty="0"/>
              </a:p>
            </p:txBody>
          </p:sp>
        </mc:Choice>
        <mc:Fallback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075" y="6404629"/>
                <a:ext cx="679930" cy="369332"/>
              </a:xfrm>
              <a:prstGeom prst="rect">
                <a:avLst/>
              </a:prstGeom>
              <a:blipFill>
                <a:blip r:embed="rId11"/>
                <a:stretch>
                  <a:fillRect t="-10000" r="-714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/>
          <p:cNvSpPr/>
          <p:nvPr/>
        </p:nvSpPr>
        <p:spPr>
          <a:xfrm>
            <a:off x="10501006" y="4781145"/>
            <a:ext cx="894945" cy="1045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8676901" y="4798978"/>
            <a:ext cx="274170" cy="980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" name="Rectangle 80"/>
              <p:cNvSpPr/>
              <p:nvPr/>
            </p:nvSpPr>
            <p:spPr>
              <a:xfrm>
                <a:off x="7510522" y="4060177"/>
                <a:ext cx="4539292" cy="4476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522" y="4060177"/>
                <a:ext cx="4539292" cy="4476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4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5556</TotalTime>
  <Words>1191</Words>
  <Application>Microsoft Office PowerPoint</Application>
  <PresentationFormat>Widescreen</PresentationFormat>
  <Paragraphs>324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Comic Sans MS</vt:lpstr>
      <vt:lpstr>Monotype Sorts</vt:lpstr>
      <vt:lpstr>MT Extra</vt:lpstr>
      <vt:lpstr>Symbol</vt:lpstr>
      <vt:lpstr>Tahoma</vt:lpstr>
      <vt:lpstr>Times</vt:lpstr>
      <vt:lpstr>Times New Roman</vt:lpstr>
      <vt:lpstr>Verdana Ref</vt:lpstr>
      <vt:lpstr>Wingdings</vt:lpstr>
      <vt:lpstr>Wingdings 3</vt:lpstr>
      <vt:lpstr>Office Theme</vt:lpstr>
      <vt:lpstr>Default Design</vt:lpstr>
      <vt:lpstr>Equation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Relaxation and dephasing (T1 and T2)</vt:lpstr>
      <vt:lpstr>Relaxation Time (T1) measurement</vt:lpstr>
      <vt:lpstr>Rabi Oscillations --- drive oscillations between quantum states</vt:lpstr>
      <vt:lpstr>PowerPoint Presentation</vt:lpstr>
      <vt:lpstr>Reducing decoherence dynamically:  the Spin Echo 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Trapped ions</vt:lpstr>
      <vt:lpstr>Electron spins in quantum dots</vt:lpstr>
      <vt:lpstr>Impurity  spins: NV centers in diamond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Harlingen, Dale J</dc:creator>
  <cp:lastModifiedBy>Van Harlingen, Dale J</cp:lastModifiedBy>
  <cp:revision>94</cp:revision>
  <dcterms:created xsi:type="dcterms:W3CDTF">2019-11-11T20:29:51Z</dcterms:created>
  <dcterms:modified xsi:type="dcterms:W3CDTF">2019-11-19T22:35:51Z</dcterms:modified>
</cp:coreProperties>
</file>